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40" r:id="rId4"/>
  </p:sldMasterIdLst>
  <p:notesMasterIdLst>
    <p:notesMasterId r:id="rId35"/>
  </p:notesMasterIdLst>
  <p:handoutMasterIdLst>
    <p:handoutMasterId r:id="rId36"/>
  </p:handoutMasterIdLst>
  <p:sldIdLst>
    <p:sldId id="428" r:id="rId5"/>
    <p:sldId id="296" r:id="rId6"/>
    <p:sldId id="511" r:id="rId7"/>
    <p:sldId id="448" r:id="rId8"/>
    <p:sldId id="499" r:id="rId9"/>
    <p:sldId id="500" r:id="rId10"/>
    <p:sldId id="457" r:id="rId11"/>
    <p:sldId id="292" r:id="rId12"/>
    <p:sldId id="502" r:id="rId13"/>
    <p:sldId id="503" r:id="rId14"/>
    <p:sldId id="453" r:id="rId15"/>
    <p:sldId id="436" r:id="rId16"/>
    <p:sldId id="442" r:id="rId17"/>
    <p:sldId id="514" r:id="rId18"/>
    <p:sldId id="479" r:id="rId19"/>
    <p:sldId id="480" r:id="rId20"/>
    <p:sldId id="455" r:id="rId21"/>
    <p:sldId id="282" r:id="rId22"/>
    <p:sldId id="474" r:id="rId23"/>
    <p:sldId id="459" r:id="rId24"/>
    <p:sldId id="379" r:id="rId25"/>
    <p:sldId id="315" r:id="rId26"/>
    <p:sldId id="462" r:id="rId27"/>
    <p:sldId id="476" r:id="rId28"/>
    <p:sldId id="478" r:id="rId29"/>
    <p:sldId id="516" r:id="rId30"/>
    <p:sldId id="517" r:id="rId31"/>
    <p:sldId id="513" r:id="rId32"/>
    <p:sldId id="515" r:id="rId33"/>
    <p:sldId id="377" r:id="rId34"/>
  </p:sldIdLst>
  <p:sldSz cx="12961938" cy="8280400"/>
  <p:notesSz cx="9942513" cy="676116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300" b="1" kern="1200">
        <a:solidFill>
          <a:schemeClr val="tx1"/>
        </a:solidFill>
        <a:latin typeface="Elephant" pitchFamily="18" charset="0"/>
        <a:ea typeface="+mn-ea"/>
        <a:cs typeface="+mn-cs"/>
      </a:defRPr>
    </a:lvl1pPr>
    <a:lvl2pPr marL="548774" algn="l" rtl="0" fontAlgn="base">
      <a:spcBef>
        <a:spcPct val="0"/>
      </a:spcBef>
      <a:spcAft>
        <a:spcPct val="0"/>
      </a:spcAft>
      <a:defRPr sz="3300" b="1" kern="1200">
        <a:solidFill>
          <a:schemeClr val="tx1"/>
        </a:solidFill>
        <a:latin typeface="Elephant" pitchFamily="18" charset="0"/>
        <a:ea typeface="+mn-ea"/>
        <a:cs typeface="+mn-cs"/>
      </a:defRPr>
    </a:lvl2pPr>
    <a:lvl3pPr marL="1097549" algn="l" rtl="0" fontAlgn="base">
      <a:spcBef>
        <a:spcPct val="0"/>
      </a:spcBef>
      <a:spcAft>
        <a:spcPct val="0"/>
      </a:spcAft>
      <a:defRPr sz="3300" b="1" kern="1200">
        <a:solidFill>
          <a:schemeClr val="tx1"/>
        </a:solidFill>
        <a:latin typeface="Elephant" pitchFamily="18" charset="0"/>
        <a:ea typeface="+mn-ea"/>
        <a:cs typeface="+mn-cs"/>
      </a:defRPr>
    </a:lvl3pPr>
    <a:lvl4pPr marL="1646323" algn="l" rtl="0" fontAlgn="base">
      <a:spcBef>
        <a:spcPct val="0"/>
      </a:spcBef>
      <a:spcAft>
        <a:spcPct val="0"/>
      </a:spcAft>
      <a:defRPr sz="3300" b="1" kern="1200">
        <a:solidFill>
          <a:schemeClr val="tx1"/>
        </a:solidFill>
        <a:latin typeface="Elephant" pitchFamily="18" charset="0"/>
        <a:ea typeface="+mn-ea"/>
        <a:cs typeface="+mn-cs"/>
      </a:defRPr>
    </a:lvl4pPr>
    <a:lvl5pPr marL="2195096" algn="l" rtl="0" fontAlgn="base">
      <a:spcBef>
        <a:spcPct val="0"/>
      </a:spcBef>
      <a:spcAft>
        <a:spcPct val="0"/>
      </a:spcAft>
      <a:defRPr sz="3300" b="1" kern="1200">
        <a:solidFill>
          <a:schemeClr val="tx1"/>
        </a:solidFill>
        <a:latin typeface="Elephant" pitchFamily="18" charset="0"/>
        <a:ea typeface="+mn-ea"/>
        <a:cs typeface="+mn-cs"/>
      </a:defRPr>
    </a:lvl5pPr>
    <a:lvl6pPr marL="2743872" algn="l" defTabSz="1097549" rtl="0" eaLnBrk="1" latinLnBrk="0" hangingPunct="1">
      <a:defRPr sz="3300" b="1" kern="1200">
        <a:solidFill>
          <a:schemeClr val="tx1"/>
        </a:solidFill>
        <a:latin typeface="Elephant" pitchFamily="18" charset="0"/>
        <a:ea typeface="+mn-ea"/>
        <a:cs typeface="+mn-cs"/>
      </a:defRPr>
    </a:lvl6pPr>
    <a:lvl7pPr marL="3292646" algn="l" defTabSz="1097549" rtl="0" eaLnBrk="1" latinLnBrk="0" hangingPunct="1">
      <a:defRPr sz="3300" b="1" kern="1200">
        <a:solidFill>
          <a:schemeClr val="tx1"/>
        </a:solidFill>
        <a:latin typeface="Elephant" pitchFamily="18" charset="0"/>
        <a:ea typeface="+mn-ea"/>
        <a:cs typeface="+mn-cs"/>
      </a:defRPr>
    </a:lvl7pPr>
    <a:lvl8pPr marL="3841420" algn="l" defTabSz="1097549" rtl="0" eaLnBrk="1" latinLnBrk="0" hangingPunct="1">
      <a:defRPr sz="3300" b="1" kern="1200">
        <a:solidFill>
          <a:schemeClr val="tx1"/>
        </a:solidFill>
        <a:latin typeface="Elephant" pitchFamily="18" charset="0"/>
        <a:ea typeface="+mn-ea"/>
        <a:cs typeface="+mn-cs"/>
      </a:defRPr>
    </a:lvl8pPr>
    <a:lvl9pPr marL="4390194" algn="l" defTabSz="1097549" rtl="0" eaLnBrk="1" latinLnBrk="0" hangingPunct="1">
      <a:defRPr sz="3300" b="1" kern="1200">
        <a:solidFill>
          <a:schemeClr val="tx1"/>
        </a:solidFill>
        <a:latin typeface="Elephant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FFFFCC"/>
    <a:srgbClr val="66FFFF"/>
    <a:srgbClr val="FF00FF"/>
    <a:srgbClr val="00FF00"/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1" autoAdjust="0"/>
    <p:restoredTop sz="96416" autoAdjust="0"/>
  </p:normalViewPr>
  <p:slideViewPr>
    <p:cSldViewPr snapToObjects="1">
      <p:cViewPr>
        <p:scale>
          <a:sx n="48" d="100"/>
          <a:sy n="48" d="100"/>
        </p:scale>
        <p:origin x="-1406" y="-245"/>
      </p:cViewPr>
      <p:guideLst>
        <p:guide orient="horz" pos="2608"/>
        <p:guide pos="40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75" d="100"/>
          <a:sy n="75" d="100"/>
        </p:scale>
        <p:origin x="-1752" y="-90"/>
      </p:cViewPr>
      <p:guideLst>
        <p:guide orient="horz" pos="2130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25"/>
          <c:cat>
            <c:strRef>
              <c:f>Sayfa1!$A$2:$A$9</c:f>
              <c:strCache>
                <c:ptCount val="8"/>
                <c:pt idx="0">
                  <c:v> 5 Da’dan  Az</c:v>
                </c:pt>
                <c:pt idx="1">
                  <c:v> 5 – 10  Da</c:v>
                </c:pt>
                <c:pt idx="2">
                  <c:v> 10 – 20  Da</c:v>
                </c:pt>
                <c:pt idx="3">
                  <c:v> 20 – 50  Da</c:v>
                </c:pt>
                <c:pt idx="4">
                  <c:v> 50 – 100  Da</c:v>
                </c:pt>
                <c:pt idx="5">
                  <c:v> 100 – 200  Da</c:v>
                </c:pt>
                <c:pt idx="6">
                  <c:v> 200 – 500 Da</c:v>
                </c:pt>
                <c:pt idx="7">
                  <c:v> 500 Da’dan Büyük</c:v>
                </c:pt>
              </c:strCache>
            </c:strRef>
          </c:cat>
          <c:val>
            <c:numRef>
              <c:f>Sayfa1!$B$2:$B$9</c:f>
              <c:numCache>
                <c:formatCode>General</c:formatCode>
                <c:ptCount val="8"/>
                <c:pt idx="0">
                  <c:v>48</c:v>
                </c:pt>
                <c:pt idx="1">
                  <c:v>376</c:v>
                </c:pt>
                <c:pt idx="2" formatCode="#,##0">
                  <c:v>2724</c:v>
                </c:pt>
                <c:pt idx="3" formatCode="#,##0">
                  <c:v>17977</c:v>
                </c:pt>
                <c:pt idx="4" formatCode="#,##0">
                  <c:v>36131</c:v>
                </c:pt>
                <c:pt idx="5" formatCode="#,##0">
                  <c:v>45418</c:v>
                </c:pt>
                <c:pt idx="6" formatCode="#,##0">
                  <c:v>36921</c:v>
                </c:pt>
                <c:pt idx="7" formatCode="#,##0">
                  <c:v>1831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910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4310284" cy="33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56" tIns="46131" rIns="92256" bIns="46131" numCol="1" anchor="t" anchorCtr="0" compatLnSpc="1">
            <a:prstTxWarp prst="textNoShape">
              <a:avLst/>
            </a:prstTxWarp>
          </a:bodyPr>
          <a:lstStyle>
            <a:lvl1pPr defTabSz="9221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231" y="3"/>
            <a:ext cx="4307959" cy="33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56" tIns="46131" rIns="92256" bIns="46131" numCol="1" anchor="t" anchorCtr="0" compatLnSpc="1">
            <a:prstTxWarp prst="textNoShape">
              <a:avLst/>
            </a:prstTxWarp>
          </a:bodyPr>
          <a:lstStyle>
            <a:lvl1pPr algn="r" defTabSz="9221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86088" y="506413"/>
            <a:ext cx="3970337" cy="2536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1462" y="3212851"/>
            <a:ext cx="7959596" cy="304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56" tIns="46131" rIns="92256" bIns="46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21375"/>
            <a:ext cx="4310284" cy="33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56" tIns="46131" rIns="92256" bIns="46131" numCol="1" anchor="b" anchorCtr="0" compatLnSpc="1">
            <a:prstTxWarp prst="textNoShape">
              <a:avLst/>
            </a:prstTxWarp>
          </a:bodyPr>
          <a:lstStyle>
            <a:lvl1pPr defTabSz="9221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231" y="6421375"/>
            <a:ext cx="4307959" cy="33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56" tIns="46131" rIns="92256" bIns="46131" numCol="1" anchor="b" anchorCtr="0" compatLnSpc="1">
            <a:prstTxWarp prst="textNoShape">
              <a:avLst/>
            </a:prstTxWarp>
          </a:bodyPr>
          <a:lstStyle>
            <a:lvl1pPr algn="r" defTabSz="922113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381D08ED-254D-4C4C-AC48-6CE1CF3EFF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616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4877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109754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64632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219509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743872" algn="l" defTabSz="1097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2646" algn="l" defTabSz="1097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1420" algn="l" defTabSz="1097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90194" algn="l" defTabSz="1097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6088" y="506413"/>
            <a:ext cx="3970337" cy="2536825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6088" y="506413"/>
            <a:ext cx="3970337" cy="2536825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6088" y="506413"/>
            <a:ext cx="3970337" cy="2536825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2148" y="2572305"/>
            <a:ext cx="11017647" cy="17749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944294" y="4692229"/>
            <a:ext cx="9073357" cy="21161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6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5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2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1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90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58351-AABC-463F-A136-66B5131D4956}" type="datetime1">
              <a:rPr lang="tr-TR" smtClean="0"/>
              <a:pPr>
                <a:defRPr/>
              </a:pPr>
              <a:t>25.3.2016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B5C41-EE60-4884-8748-1E6E8120098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4E2FD-7540-4CF1-9158-0E9B4E414539}" type="datetime1">
              <a:rPr lang="tr-TR" smtClean="0"/>
              <a:pPr>
                <a:defRPr/>
              </a:pPr>
              <a:t>25.3.2016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585E8-8454-471F-90AB-6CAB24FE039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10180525" y="331614"/>
            <a:ext cx="3159474" cy="706517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02113" y="331614"/>
            <a:ext cx="9262384" cy="706517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449CAA-F115-4FE6-9793-E39A57CDB3EF}" type="datetime1">
              <a:rPr lang="tr-TR" smtClean="0"/>
              <a:pPr>
                <a:defRPr/>
              </a:pPr>
              <a:t>25.3.2016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D28CE-46FB-4C6E-9CA2-AB6B242DD4A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53C86-B513-4B23-B30A-918FB888B0E2}" type="datetime1">
              <a:rPr lang="tr-TR" smtClean="0"/>
              <a:pPr>
                <a:defRPr/>
              </a:pPr>
              <a:t>25.3.2016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CB706-200F-43EA-8701-8B33D29BC8C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23907" y="5320938"/>
            <a:ext cx="11017647" cy="164458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23907" y="3509591"/>
            <a:ext cx="11017647" cy="181133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77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5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632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50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87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26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14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901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1CCB0-1E6E-4797-8D5B-515A894E4088}" type="datetime1">
              <a:rPr lang="tr-TR" smtClean="0"/>
              <a:pPr>
                <a:defRPr/>
              </a:pPr>
              <a:t>25.3.2016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C3F42-D8C5-4FD8-AB61-6753A852FFF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702108" y="1932103"/>
            <a:ext cx="6210927" cy="546468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7129069" y="1932103"/>
            <a:ext cx="6210927" cy="546468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F46359-F7AF-4A7E-ADD3-2CB6A8D67017}" type="datetime1">
              <a:rPr lang="tr-TR" smtClean="0"/>
              <a:pPr>
                <a:defRPr/>
              </a:pPr>
              <a:t>25.3.2016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C4A3F-F169-4CA6-8B9D-C25E7AEFA1B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8100" y="331602"/>
            <a:ext cx="11665745" cy="138006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48098" y="1853507"/>
            <a:ext cx="5727107" cy="77245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774" indent="0">
              <a:buNone/>
              <a:defRPr sz="2400" b="1"/>
            </a:lvl2pPr>
            <a:lvl3pPr marL="1097549" indent="0">
              <a:buNone/>
              <a:defRPr sz="2200" b="1"/>
            </a:lvl3pPr>
            <a:lvl4pPr marL="1646323" indent="0">
              <a:buNone/>
              <a:defRPr sz="1900" b="1"/>
            </a:lvl4pPr>
            <a:lvl5pPr marL="2195096" indent="0">
              <a:buNone/>
              <a:defRPr sz="1900" b="1"/>
            </a:lvl5pPr>
            <a:lvl6pPr marL="2743872" indent="0">
              <a:buNone/>
              <a:defRPr sz="1900" b="1"/>
            </a:lvl6pPr>
            <a:lvl7pPr marL="3292646" indent="0">
              <a:buNone/>
              <a:defRPr sz="1900" b="1"/>
            </a:lvl7pPr>
            <a:lvl8pPr marL="3841420" indent="0">
              <a:buNone/>
              <a:defRPr sz="1900" b="1"/>
            </a:lvl8pPr>
            <a:lvl9pPr marL="4390194" indent="0">
              <a:buNone/>
              <a:defRPr sz="19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48098" y="2625964"/>
            <a:ext cx="5727107" cy="477081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584494" y="1853507"/>
            <a:ext cx="5729356" cy="77245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774" indent="0">
              <a:buNone/>
              <a:defRPr sz="2400" b="1"/>
            </a:lvl2pPr>
            <a:lvl3pPr marL="1097549" indent="0">
              <a:buNone/>
              <a:defRPr sz="2200" b="1"/>
            </a:lvl3pPr>
            <a:lvl4pPr marL="1646323" indent="0">
              <a:buNone/>
              <a:defRPr sz="1900" b="1"/>
            </a:lvl4pPr>
            <a:lvl5pPr marL="2195096" indent="0">
              <a:buNone/>
              <a:defRPr sz="1900" b="1"/>
            </a:lvl5pPr>
            <a:lvl6pPr marL="2743872" indent="0">
              <a:buNone/>
              <a:defRPr sz="1900" b="1"/>
            </a:lvl6pPr>
            <a:lvl7pPr marL="3292646" indent="0">
              <a:buNone/>
              <a:defRPr sz="1900" b="1"/>
            </a:lvl7pPr>
            <a:lvl8pPr marL="3841420" indent="0">
              <a:buNone/>
              <a:defRPr sz="1900" b="1"/>
            </a:lvl8pPr>
            <a:lvl9pPr marL="4390194" indent="0">
              <a:buNone/>
              <a:defRPr sz="19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584494" y="2625964"/>
            <a:ext cx="5729356" cy="477081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B2C4A0-ED67-4DE8-A879-9D5A07D0AD23}" type="datetime1">
              <a:rPr lang="tr-TR" smtClean="0"/>
              <a:pPr>
                <a:defRPr/>
              </a:pPr>
              <a:t>25.3.2016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C132A-3CB6-4F64-905D-AA6B476BC03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8A3B5C-F94F-4E0B-95E1-31353993B83A}" type="datetime1">
              <a:rPr lang="tr-TR" smtClean="0"/>
              <a:pPr>
                <a:defRPr/>
              </a:pPr>
              <a:t>25.3.2016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6EFA5-FD7A-48A6-B10F-66F90F52861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6D4C7-31D3-45D2-8EA2-14A13D0DE63A}" type="datetime1">
              <a:rPr lang="tr-TR" smtClean="0"/>
              <a:pPr>
                <a:defRPr/>
              </a:pPr>
              <a:t>25.3.2016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07EC-5AE1-43E1-B441-8E431065823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8100" y="329683"/>
            <a:ext cx="4264390" cy="140306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67763" y="329694"/>
            <a:ext cx="7246082" cy="706709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48100" y="1732755"/>
            <a:ext cx="4264390" cy="5664024"/>
          </a:xfrm>
        </p:spPr>
        <p:txBody>
          <a:bodyPr/>
          <a:lstStyle>
            <a:lvl1pPr marL="0" indent="0">
              <a:buNone/>
              <a:defRPr sz="1700"/>
            </a:lvl1pPr>
            <a:lvl2pPr marL="548774" indent="0">
              <a:buNone/>
              <a:defRPr sz="1400"/>
            </a:lvl2pPr>
            <a:lvl3pPr marL="1097549" indent="0">
              <a:buNone/>
              <a:defRPr sz="1200"/>
            </a:lvl3pPr>
            <a:lvl4pPr marL="1646323" indent="0">
              <a:buNone/>
              <a:defRPr sz="1100"/>
            </a:lvl4pPr>
            <a:lvl5pPr marL="2195096" indent="0">
              <a:buNone/>
              <a:defRPr sz="1100"/>
            </a:lvl5pPr>
            <a:lvl6pPr marL="2743872" indent="0">
              <a:buNone/>
              <a:defRPr sz="1100"/>
            </a:lvl6pPr>
            <a:lvl7pPr marL="3292646" indent="0">
              <a:buNone/>
              <a:defRPr sz="1100"/>
            </a:lvl7pPr>
            <a:lvl8pPr marL="3841420" indent="0">
              <a:buNone/>
              <a:defRPr sz="1100"/>
            </a:lvl8pPr>
            <a:lvl9pPr marL="4390194" indent="0">
              <a:buNone/>
              <a:defRPr sz="1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AAE2F0-000F-4E41-A0CE-41FDEB8AC198}" type="datetime1">
              <a:rPr lang="tr-TR" smtClean="0"/>
              <a:pPr>
                <a:defRPr/>
              </a:pPr>
              <a:t>25.3.2016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D6E22-182D-4681-9CFE-EA1844CB292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40634" y="5796284"/>
            <a:ext cx="7777163" cy="68428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540634" y="739873"/>
            <a:ext cx="7777163" cy="4968240"/>
          </a:xfrm>
        </p:spPr>
        <p:txBody>
          <a:bodyPr/>
          <a:lstStyle>
            <a:lvl1pPr marL="0" indent="0">
              <a:buNone/>
              <a:defRPr sz="3800"/>
            </a:lvl1pPr>
            <a:lvl2pPr marL="548774" indent="0">
              <a:buNone/>
              <a:defRPr sz="3300"/>
            </a:lvl2pPr>
            <a:lvl3pPr marL="1097549" indent="0">
              <a:buNone/>
              <a:defRPr sz="2900"/>
            </a:lvl3pPr>
            <a:lvl4pPr marL="1646323" indent="0">
              <a:buNone/>
              <a:defRPr sz="2400"/>
            </a:lvl4pPr>
            <a:lvl5pPr marL="2195096" indent="0">
              <a:buNone/>
              <a:defRPr sz="2400"/>
            </a:lvl5pPr>
            <a:lvl6pPr marL="2743872" indent="0">
              <a:buNone/>
              <a:defRPr sz="2400"/>
            </a:lvl6pPr>
            <a:lvl7pPr marL="3292646" indent="0">
              <a:buNone/>
              <a:defRPr sz="2400"/>
            </a:lvl7pPr>
            <a:lvl8pPr marL="3841420" indent="0">
              <a:buNone/>
              <a:defRPr sz="2400"/>
            </a:lvl8pPr>
            <a:lvl9pPr marL="4390194" indent="0">
              <a:buNone/>
              <a:defRPr sz="24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540634" y="6480564"/>
            <a:ext cx="7777163" cy="971796"/>
          </a:xfrm>
        </p:spPr>
        <p:txBody>
          <a:bodyPr/>
          <a:lstStyle>
            <a:lvl1pPr marL="0" indent="0">
              <a:buNone/>
              <a:defRPr sz="1700"/>
            </a:lvl1pPr>
            <a:lvl2pPr marL="548774" indent="0">
              <a:buNone/>
              <a:defRPr sz="1400"/>
            </a:lvl2pPr>
            <a:lvl3pPr marL="1097549" indent="0">
              <a:buNone/>
              <a:defRPr sz="1200"/>
            </a:lvl3pPr>
            <a:lvl4pPr marL="1646323" indent="0">
              <a:buNone/>
              <a:defRPr sz="1100"/>
            </a:lvl4pPr>
            <a:lvl5pPr marL="2195096" indent="0">
              <a:buNone/>
              <a:defRPr sz="1100"/>
            </a:lvl5pPr>
            <a:lvl6pPr marL="2743872" indent="0">
              <a:buNone/>
              <a:defRPr sz="1100"/>
            </a:lvl6pPr>
            <a:lvl7pPr marL="3292646" indent="0">
              <a:buNone/>
              <a:defRPr sz="1100"/>
            </a:lvl7pPr>
            <a:lvl8pPr marL="3841420" indent="0">
              <a:buNone/>
              <a:defRPr sz="1100"/>
            </a:lvl8pPr>
            <a:lvl9pPr marL="4390194" indent="0">
              <a:buNone/>
              <a:defRPr sz="1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4C179F-2841-4811-87F1-B49E39FAD861}" type="datetime1">
              <a:rPr lang="tr-TR" smtClean="0"/>
              <a:pPr>
                <a:defRPr/>
              </a:pPr>
              <a:t>25.3.2016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86360-A881-46F5-8D0E-248BF88BCDB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48100" y="331602"/>
            <a:ext cx="11665745" cy="1380067"/>
          </a:xfrm>
          <a:prstGeom prst="rect">
            <a:avLst/>
          </a:prstGeom>
        </p:spPr>
        <p:txBody>
          <a:bodyPr vert="horz" lIns="109755" tIns="54878" rIns="109755" bIns="54878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48100" y="1932103"/>
            <a:ext cx="11665745" cy="5464681"/>
          </a:xfrm>
          <a:prstGeom prst="rect">
            <a:avLst/>
          </a:prstGeom>
        </p:spPr>
        <p:txBody>
          <a:bodyPr vert="horz" lIns="109755" tIns="54878" rIns="109755" bIns="54878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48098" y="7674720"/>
            <a:ext cx="3024452" cy="440854"/>
          </a:xfrm>
          <a:prstGeom prst="rect">
            <a:avLst/>
          </a:prstGeom>
        </p:spPr>
        <p:txBody>
          <a:bodyPr vert="horz" lIns="109755" tIns="54878" rIns="109755" bIns="5487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F40FCF-99FD-4C93-92A9-2E1F750DAB4E}" type="datetime1">
              <a:rPr lang="tr-TR" smtClean="0"/>
              <a:pPr>
                <a:defRPr/>
              </a:pPr>
              <a:t>25.3.2016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428662" y="7674720"/>
            <a:ext cx="4104615" cy="440854"/>
          </a:xfrm>
          <a:prstGeom prst="rect">
            <a:avLst/>
          </a:prstGeom>
        </p:spPr>
        <p:txBody>
          <a:bodyPr vert="horz" lIns="109755" tIns="54878" rIns="109755" bIns="5487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9289391" y="7674720"/>
            <a:ext cx="3024452" cy="440854"/>
          </a:xfrm>
          <a:prstGeom prst="rect">
            <a:avLst/>
          </a:prstGeom>
        </p:spPr>
        <p:txBody>
          <a:bodyPr vert="horz" lIns="109755" tIns="54878" rIns="109755" bIns="5487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9859A5-4E88-43E6-99A0-57EF09BC0E8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</p:sldLayoutIdLst>
  <p:hf hdr="0" ftr="0" dt="0"/>
  <p:txStyles>
    <p:titleStyle>
      <a:lvl1pPr algn="ctr" defTabSz="1097549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580" indent="-411580" algn="l" defTabSz="109754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758" indent="-342983" algn="l" defTabSz="109754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935" indent="-274388" algn="l" defTabSz="1097549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711" indent="-274388" algn="l" defTabSz="109754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9484" indent="-274388" algn="l" defTabSz="109754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258" indent="-274388" algn="l" defTabSz="109754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7033" indent="-274388" algn="l" defTabSz="109754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5807" indent="-274388" algn="l" defTabSz="109754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4581" indent="-274388" algn="l" defTabSz="109754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9754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774" algn="l" defTabSz="109754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549" algn="l" defTabSz="109754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6323" algn="l" defTabSz="109754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5096" algn="l" defTabSz="109754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872" algn="l" defTabSz="109754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2646" algn="l" defTabSz="109754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1420" algn="l" defTabSz="109754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90194" algn="l" defTabSz="109754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Resim" descr="Graphi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923" y="4"/>
            <a:ext cx="12961938" cy="8280400"/>
          </a:xfrm>
          <a:prstGeom prst="rect">
            <a:avLst/>
          </a:prstGeom>
        </p:spPr>
      </p:pic>
      <p:sp>
        <p:nvSpPr>
          <p:cNvPr id="3" name="2 Serbest Form"/>
          <p:cNvSpPr/>
          <p:nvPr/>
        </p:nvSpPr>
        <p:spPr>
          <a:xfrm>
            <a:off x="2064312" y="282105"/>
            <a:ext cx="9578150" cy="1785524"/>
          </a:xfrm>
          <a:custGeom>
            <a:avLst/>
            <a:gdLst>
              <a:gd name="connsiteX0" fmla="*/ 0 w 1694599"/>
              <a:gd name="connsiteY0" fmla="*/ 0 h 2308324"/>
              <a:gd name="connsiteX1" fmla="*/ 1694599 w 1694599"/>
              <a:gd name="connsiteY1" fmla="*/ 0 h 2308324"/>
              <a:gd name="connsiteX2" fmla="*/ 1694599 w 1694599"/>
              <a:gd name="connsiteY2" fmla="*/ 2308324 h 2308324"/>
              <a:gd name="connsiteX3" fmla="*/ 0 w 1694599"/>
              <a:gd name="connsiteY3" fmla="*/ 2308324 h 2308324"/>
              <a:gd name="connsiteX4" fmla="*/ 0 w 1694599"/>
              <a:gd name="connsiteY4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4599" h="2308324">
                <a:moveTo>
                  <a:pt x="0" y="0"/>
                </a:moveTo>
                <a:lnTo>
                  <a:pt x="1694599" y="0"/>
                </a:lnTo>
                <a:lnTo>
                  <a:pt x="1694599" y="2308324"/>
                </a:lnTo>
                <a:lnTo>
                  <a:pt x="0" y="2308324"/>
                </a:lnTo>
                <a:lnTo>
                  <a:pt x="0" y="0"/>
                </a:lnTo>
                <a:close/>
              </a:path>
            </a:pathLst>
          </a:custGeom>
          <a:noFill/>
          <a:ln w="276225"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21299999" lon="0" rev="0"/>
            </a:camera>
            <a:lightRig rig="threePt" dir="t"/>
          </a:scene3d>
          <a:sp3d>
            <a:bevelT h="622300"/>
          </a:sp3d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rial" pitchFamily="34" charset="0"/>
              </a:rPr>
              <a:t>T  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rial" pitchFamily="34" charset="0"/>
              </a:rPr>
              <a:t>KIRIKKALE VALİLİĞİ</a:t>
            </a:r>
            <a:endParaRPr lang="tr-TR" sz="3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rial" pitchFamily="34" charset="0"/>
              </a:rPr>
              <a:t>İL GIDA, TARIM ve HAYVANCILIK  MÜDÜRLÜĞÜ</a:t>
            </a:r>
            <a:endParaRPr lang="tr-TR" sz="3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4" name="3 Serbest Form"/>
          <p:cNvSpPr/>
          <p:nvPr/>
        </p:nvSpPr>
        <p:spPr>
          <a:xfrm>
            <a:off x="5139541" y="5930248"/>
            <a:ext cx="7797470" cy="1190349"/>
          </a:xfrm>
          <a:custGeom>
            <a:avLst/>
            <a:gdLst>
              <a:gd name="connsiteX0" fmla="*/ 0 w 1694599"/>
              <a:gd name="connsiteY0" fmla="*/ 0 h 2308324"/>
              <a:gd name="connsiteX1" fmla="*/ 1694599 w 1694599"/>
              <a:gd name="connsiteY1" fmla="*/ 0 h 2308324"/>
              <a:gd name="connsiteX2" fmla="*/ 1694599 w 1694599"/>
              <a:gd name="connsiteY2" fmla="*/ 2308324 h 2308324"/>
              <a:gd name="connsiteX3" fmla="*/ 0 w 1694599"/>
              <a:gd name="connsiteY3" fmla="*/ 2308324 h 2308324"/>
              <a:gd name="connsiteX4" fmla="*/ 0 w 1694599"/>
              <a:gd name="connsiteY4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4599" h="2308324">
                <a:moveTo>
                  <a:pt x="0" y="0"/>
                </a:moveTo>
                <a:lnTo>
                  <a:pt x="1694599" y="0"/>
                </a:lnTo>
                <a:lnTo>
                  <a:pt x="1694599" y="2308324"/>
                </a:lnTo>
                <a:lnTo>
                  <a:pt x="0" y="2308324"/>
                </a:lnTo>
                <a:lnTo>
                  <a:pt x="0" y="0"/>
                </a:lnTo>
                <a:close/>
              </a:path>
            </a:pathLst>
          </a:custGeom>
          <a:noFill/>
          <a:ln w="276225"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lIns="0" tIns="0" rIns="0" bIns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Arial" pitchFamily="34" charset="0"/>
              </a:rPr>
              <a:t>RECEP  KIRBAŞ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Arial" pitchFamily="34" charset="0"/>
              </a:rPr>
              <a:t>İl Müdürü  </a:t>
            </a:r>
            <a:endParaRPr lang="tr-TR" sz="3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53034EF5-A938-45D3-820A-339710E791C6}" type="slidenum">
              <a:rPr lang="tr-TR" sz="1700" b="0">
                <a:latin typeface="+mn-lt"/>
              </a:rPr>
              <a:pPr algn="r">
                <a:defRPr/>
              </a:pPr>
              <a:t>10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73433"/>
              </p:ext>
            </p:extLst>
          </p:nvPr>
        </p:nvGraphicFramePr>
        <p:xfrm>
          <a:off x="0" y="-33417"/>
          <a:ext cx="12961937" cy="8194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847"/>
                <a:gridCol w="4295552"/>
                <a:gridCol w="2620228"/>
                <a:gridCol w="3124310"/>
              </a:tblGrid>
              <a:tr h="918944">
                <a:tc gridSpan="4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YEM BİTKİSİ ÜRETİM HEDEFLERİ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469502">
                <a:tc gridSpan="4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YEM BİTKİLERİ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9954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KONU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YAPILANLAR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HEDEFLENEN FAALİYETLER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ÖNERİLEN SON TARİH</a:t>
                      </a:r>
                    </a:p>
                  </a:txBody>
                  <a:tcPr marL="11289" marR="11289" marT="10414" marB="0" anchor="ctr" horzOverflow="overflow"/>
                </a:tc>
              </a:tr>
              <a:tr h="19258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Silajlık Mısır</a:t>
                      </a:r>
                    </a:p>
                  </a:txBody>
                  <a:tcPr marL="7842" marR="7842" marT="723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2000 dekar ekim yapıldı</a:t>
                      </a:r>
                    </a:p>
                  </a:txBody>
                  <a:tcPr marL="7842" marR="7842" marT="723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10.000 dekar alanda ekim yapılmasının sağlanması</a:t>
                      </a:r>
                    </a:p>
                  </a:txBody>
                  <a:tcPr marL="7842" marR="7842" marT="7238" marB="0" anchor="ctr" horzOverflow="overflow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7842" marR="7842" marT="7238" marB="0" anchor="ctr" horzOverflow="overflow"/>
                </a:tc>
              </a:tr>
              <a:tr h="19258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Fiğ </a:t>
                      </a:r>
                    </a:p>
                  </a:txBody>
                  <a:tcPr marL="7842" marR="7842" marT="723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1000 dekar ekim yapıldı</a:t>
                      </a:r>
                    </a:p>
                  </a:txBody>
                  <a:tcPr marL="7842" marR="7842" marT="723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5000 dekar alanda ekim yapılmasının sağlanması</a:t>
                      </a:r>
                    </a:p>
                  </a:txBody>
                  <a:tcPr marL="7842" marR="7842" marT="7238" marB="0" anchor="ctr" horzOverflow="overflow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258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Yonca </a:t>
                      </a:r>
                    </a:p>
                  </a:txBody>
                  <a:tcPr marL="7842" marR="7842" marT="723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600 dekar ekim yapıldı</a:t>
                      </a:r>
                    </a:p>
                  </a:txBody>
                  <a:tcPr marL="7842" marR="7842" marT="723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1500 dekar alanda ekim yapılmasının sağlanması</a:t>
                      </a:r>
                    </a:p>
                  </a:txBody>
                  <a:tcPr marL="7842" marR="7842" marT="7238" marB="0" anchor="ctr" horzOverflow="overflow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Graphi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"/>
            <a:ext cx="12961942" cy="82804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8100" y="5335669"/>
            <a:ext cx="11665745" cy="1380067"/>
          </a:xfrm>
        </p:spPr>
        <p:txBody>
          <a:bodyPr>
            <a:noAutofit/>
          </a:bodyPr>
          <a:lstStyle/>
          <a:p>
            <a:r>
              <a:rPr lang="tr-TR" sz="8600" b="1" dirty="0" smtClean="0">
                <a:solidFill>
                  <a:schemeClr val="bg1"/>
                </a:solidFill>
              </a:rPr>
              <a:t>TARIMSAL DESTEKLEMELER</a:t>
            </a:r>
            <a:endParaRPr lang="tr-TR" sz="86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CB706-200F-43EA-8701-8B33D29BC8CE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F0FB681F-CF63-4689-95E5-1191A2FFD55C}" type="slidenum">
              <a:rPr lang="tr-TR" sz="1700" b="0">
                <a:latin typeface="+mn-lt"/>
              </a:rPr>
              <a:pPr algn="r">
                <a:defRPr/>
              </a:pPr>
              <a:t>12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820320"/>
              </p:ext>
            </p:extLst>
          </p:nvPr>
        </p:nvGraphicFramePr>
        <p:xfrm>
          <a:off x="0" y="7"/>
          <a:ext cx="12839383" cy="688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858"/>
                <a:gridCol w="5769525"/>
              </a:tblGrid>
              <a:tr h="1162926">
                <a:tc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TARIMSAL  DESTEKLEME  ÖDEMELERİ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72459">
                <a:tc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2002 – 2013 YILLARI  ARASI TOPLAM DESTEKLEME MİKTARI </a:t>
                      </a:r>
                      <a:r>
                        <a:rPr kumimoji="0" lang="tr-TR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tr-TR" sz="29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364.398.085 </a:t>
                      </a:r>
                      <a:r>
                        <a:rPr kumimoji="0" lang="tr-TR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TL</a:t>
                      </a:r>
                      <a:endParaRPr kumimoji="0" lang="tr-TR" sz="2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2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72459">
                <a:tc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2014 – 2015 YILLARI  ARASI TOPLAM DESTEKLEME MİKTARI </a:t>
                      </a:r>
                      <a:r>
                        <a:rPr kumimoji="0" lang="tr-TR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 (</a:t>
                      </a:r>
                      <a:r>
                        <a:rPr kumimoji="0" lang="tr-TR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TL)</a:t>
                      </a:r>
                      <a:endParaRPr kumimoji="0" lang="tr-TR" sz="2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43455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BİTKİSEL  ÜRETİM  DESTEKLEMELERİ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2400" b="1" i="0" u="none" strike="noStrike" smtClean="0">
                          <a:latin typeface="+mj-lt"/>
                        </a:rPr>
                        <a:t>50.334.170</a:t>
                      </a:r>
                      <a:endParaRPr lang="tr-TR" sz="2400" b="1" i="0" u="none" strike="noStrike" dirty="0">
                        <a:latin typeface="+mj-lt"/>
                      </a:endParaRPr>
                    </a:p>
                  </a:txBody>
                  <a:tcPr marL="12464" marR="12464" marT="11500" marB="0" anchor="ctr"/>
                </a:tc>
              </a:tr>
              <a:tr h="843455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HAYVANSAL ÜRETİM  DESTEKLEMELERİ</a:t>
                      </a:r>
                    </a:p>
                  </a:txBody>
                  <a:tcPr marL="0" marR="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6.227.475</a:t>
                      </a:r>
                      <a:endParaRPr lang="tr-TR" sz="2400" b="1" i="0" u="none" strike="no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43455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KKYDP  UYGULAMALARI (Kırsal Kalkınma)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3.555.068</a:t>
                      </a:r>
                    </a:p>
                  </a:txBody>
                  <a:tcPr marL="0" marR="0" marT="0" marB="0" anchor="ctr" horzOverflow="overflow"/>
                </a:tc>
              </a:tr>
              <a:tr h="843455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KOOPERATİFCİLİK KREDİLERİ</a:t>
                      </a:r>
                    </a:p>
                  </a:txBody>
                  <a:tcPr marL="0" marR="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 yılından sonra ziraat bankasına devredildi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53034EF5-A938-45D3-820A-339710E791C6}" type="slidenum">
              <a:rPr lang="tr-TR" sz="1700" b="0">
                <a:latin typeface="+mn-lt"/>
              </a:rPr>
              <a:pPr algn="r">
                <a:defRPr/>
              </a:pPr>
              <a:t>13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486335"/>
              </p:ext>
            </p:extLst>
          </p:nvPr>
        </p:nvGraphicFramePr>
        <p:xfrm>
          <a:off x="4" y="1"/>
          <a:ext cx="12839379" cy="8935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793"/>
                <a:gridCol w="4279793"/>
                <a:gridCol w="4279793"/>
              </a:tblGrid>
              <a:tr h="1977638">
                <a:tc gridSpan="3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KIRSAL  KALKINMA  YATIRIMLARININ DESTEKLENMESİ  PROGRAMI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2615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YILLAR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MAKİNE VE EKİPMAN  SAYISI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DESTEKLEME  MİKTARI (TL)</a:t>
                      </a:r>
                    </a:p>
                  </a:txBody>
                  <a:tcPr marL="0" marR="0" marT="0" marB="0" anchor="ctr" horzOverflow="overflow"/>
                </a:tc>
              </a:tr>
              <a:tr h="1073085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2007-2014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2.240</a:t>
                      </a: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6.651.854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499408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2015 yılı makine ekipman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desteği kaldırılmıştır</a:t>
                      </a: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112615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YILLAR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EKONOMİK YATIRIM SAYISI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DESTEKLEME MİKTARI (TL)</a:t>
                      </a:r>
                    </a:p>
                  </a:txBody>
                  <a:tcPr marL="0" marR="0" marT="0" marB="0" anchor="ctr" horzOverflow="overflow"/>
                </a:tc>
              </a:tr>
              <a:tr h="499408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2007-2015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9.275.364</a:t>
                      </a:r>
                      <a:endParaRPr kumimoji="0" lang="tr-TR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1598105">
                <a:tc gridSpan="3"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53034EF5-A938-45D3-820A-339710E791C6}" type="slidenum">
              <a:rPr lang="tr-TR" sz="1700" b="0">
                <a:latin typeface="+mn-lt"/>
              </a:rPr>
              <a:pPr algn="r">
                <a:defRPr/>
              </a:pPr>
              <a:t>14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227484"/>
              </p:ext>
            </p:extLst>
          </p:nvPr>
        </p:nvGraphicFramePr>
        <p:xfrm>
          <a:off x="4" y="395784"/>
          <a:ext cx="12839379" cy="7106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610"/>
                <a:gridCol w="6030670"/>
                <a:gridCol w="3523099"/>
              </a:tblGrid>
              <a:tr h="2162780">
                <a:tc gridSpan="3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İLİMİZDE İLK DEFA YAPILAN DESTEKLER 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3158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UYGULAMAYA BAŞLANILDIĞI YIL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DESTEKLEMENİN/UYGULAMANIN ADI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DESTEKLEME  MİKTARI (TL)</a:t>
                      </a:r>
                    </a:p>
                  </a:txBody>
                  <a:tcPr marL="0" marR="0" marT="0" marB="0" anchor="ctr" horzOverflow="overflow"/>
                </a:tc>
              </a:tr>
              <a:tr h="1173545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2014-2015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ÇATAK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987.688.152  </a:t>
                      </a:r>
                    </a:p>
                  </a:txBody>
                  <a:tcPr marL="0" marR="0" marT="0" marB="0" anchor="ctr" horzOverflow="overflow"/>
                </a:tc>
              </a:tr>
              <a:tr h="1173545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ÇİFTLİK  MUHASEBE VERİ AĞI DESTEKLEMESİ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15.300 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1365403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TARIMSAL YAYIM VE DANIŞMANLIK DESTEKLEMESİ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81.000 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6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095286"/>
              </p:ext>
            </p:extLst>
          </p:nvPr>
        </p:nvGraphicFramePr>
        <p:xfrm>
          <a:off x="3208" y="0"/>
          <a:ext cx="12958733" cy="828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3335"/>
                <a:gridCol w="2748466"/>
                <a:gridCol w="2748466"/>
                <a:gridCol w="2748466"/>
              </a:tblGrid>
              <a:tr h="1673710">
                <a:tc gridSpan="4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TARIM SİGORTALARI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(2014-2015 YILI)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86104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2014 YILI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900" b="1" dirty="0" smtClean="0">
                          <a:solidFill>
                            <a:srgbClr val="FF0000"/>
                          </a:solidFill>
                        </a:rPr>
                        <a:t>2015</a:t>
                      </a:r>
                      <a:endParaRPr lang="tr-TR" sz="39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TOPLAM</a:t>
                      </a:r>
                    </a:p>
                  </a:txBody>
                  <a:tcPr marL="0" marR="0" marT="0" marB="0" anchor="ctr" horzOverflow="overflow"/>
                </a:tc>
              </a:tr>
              <a:tr h="955202">
                <a:tc>
                  <a:txBody>
                    <a:bodyPr/>
                    <a:lstStyle/>
                    <a:p>
                      <a:pPr algn="l"/>
                      <a:r>
                        <a:rPr lang="tr-TR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TOPLAM PRİM BEDELİ</a:t>
                      </a:r>
                      <a:endParaRPr lang="tr-T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1.644.169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2.630.977</a:t>
                      </a:r>
                      <a:endParaRPr lang="tr-TR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9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4.278.146 TL</a:t>
                      </a:r>
                      <a:endParaRPr kumimoji="0" lang="tr-TR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1403315">
                <a:tc>
                  <a:txBody>
                    <a:bodyPr/>
                    <a:lstStyle/>
                    <a:p>
                      <a:pPr marL="0" marR="0" lvl="0" indent="0" algn="l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KESİLEN POLİÇE SAYISI</a:t>
                      </a:r>
                      <a:endParaRPr lang="tr-T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10.754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10.795</a:t>
                      </a:r>
                      <a:endParaRPr lang="tr-TR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9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 21.549  Adet</a:t>
                      </a:r>
                      <a:endParaRPr kumimoji="0" lang="tr-TR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1057881">
                <a:tc>
                  <a:txBody>
                    <a:bodyPr/>
                    <a:lstStyle/>
                    <a:p>
                      <a:pPr algn="l"/>
                      <a:endParaRPr lang="tr-T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tr-TR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SİGORTALANAN TOPLAM ALAN:</a:t>
                      </a:r>
                      <a:endParaRPr lang="tr-T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169.407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174.795</a:t>
                      </a:r>
                      <a:endParaRPr lang="tr-TR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9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344.202 dekar</a:t>
                      </a:r>
                      <a:endParaRPr kumimoji="0" lang="tr-TR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1904188">
                <a:tc>
                  <a:txBody>
                    <a:bodyPr/>
                    <a:lstStyle/>
                    <a:p>
                      <a:pPr marL="0" marR="0" lvl="0" indent="0" algn="l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SİGORTALANAN TOPLAM B.</a:t>
                      </a:r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BAŞ ve </a:t>
                      </a:r>
                      <a:r>
                        <a:rPr lang="tr-TR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K.BAŞ HAYVAN SAYISI</a:t>
                      </a:r>
                      <a:endParaRPr lang="tr-T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4.489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solidFill>
                            <a:srgbClr val="FF0000"/>
                          </a:solidFill>
                        </a:rPr>
                        <a:t>7.013</a:t>
                      </a:r>
                      <a:endParaRPr lang="tr-TR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9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 11.502 Baş</a:t>
                      </a:r>
                      <a:endParaRPr kumimoji="0" lang="tr-TR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952064"/>
              </p:ext>
            </p:extLst>
          </p:nvPr>
        </p:nvGraphicFramePr>
        <p:xfrm>
          <a:off x="4" y="2"/>
          <a:ext cx="12961933" cy="7668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48"/>
                <a:gridCol w="3053664"/>
                <a:gridCol w="3136196"/>
                <a:gridCol w="4786825"/>
              </a:tblGrid>
              <a:tr h="133090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300" b="1" u="none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İLİMİZDE ÇEŞİTLİ</a:t>
                      </a:r>
                      <a:r>
                        <a:rPr lang="tr-TR" sz="3300" b="1" u="none" baseline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 AFETLER(don, dolu, sel vb.)</a:t>
                      </a:r>
                      <a:r>
                        <a:rPr lang="tr-TR" sz="3300" b="1" u="none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 KAPSAMINDA BORÇ ERTELEMESİNDEN YARARLANAN ÜRETİCİ/ÇİFTÇİ SAYISI</a:t>
                      </a:r>
                      <a:endParaRPr lang="tr-TR" sz="3300" u="none" dirty="0" smtClean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9649" marR="119649" marT="55203" marB="55203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442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Sıra No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İl Adı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İlçe Adı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ÇKS’ye</a:t>
                      </a:r>
                      <a:r>
                        <a:rPr lang="tr-TR" sz="24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 Kayıtlı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Çeşitli afetlerden </a:t>
                      </a:r>
                      <a:r>
                        <a:rPr lang="tr-TR" sz="24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Zarar Gören Çiftçi/Üretici sayısı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</a:tr>
              <a:tr h="50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KIRIKKALE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BAHŞİLİ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 smtClean="0">
                          <a:latin typeface="+mj-lt"/>
                          <a:ea typeface="Calibri"/>
                          <a:cs typeface="Times New Roman"/>
                        </a:rPr>
                        <a:t>34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</a:tr>
              <a:tr h="50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KIRIKKALE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BALIŞEYH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 smtClean="0">
                          <a:latin typeface="+mj-lt"/>
                          <a:ea typeface="Calibri"/>
                          <a:cs typeface="Times New Roman"/>
                        </a:rPr>
                        <a:t>70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</a:tr>
              <a:tr h="50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KIRIKKALE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ÇELEBİ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 smtClean="0">
                          <a:latin typeface="+mj-lt"/>
                          <a:ea typeface="Calibri"/>
                          <a:cs typeface="Times New Roman"/>
                        </a:rPr>
                        <a:t>22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</a:tr>
              <a:tr h="50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KIRIKKALE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DELİCE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 smtClean="0">
                          <a:latin typeface="+mj-lt"/>
                          <a:ea typeface="Calibri"/>
                          <a:cs typeface="Times New Roman"/>
                        </a:rPr>
                        <a:t>75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</a:tr>
              <a:tr h="50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KIRIKKALE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KARAKEÇİLİ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 smtClean="0">
                          <a:latin typeface="+mj-lt"/>
                          <a:ea typeface="Calibri"/>
                          <a:cs typeface="Times New Roman"/>
                        </a:rPr>
                        <a:t>21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</a:tr>
              <a:tr h="50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KIRIKKALE</a:t>
                      </a:r>
                      <a:endParaRPr lang="tr-T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KESKİN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 smtClean="0">
                          <a:latin typeface="+mj-lt"/>
                          <a:ea typeface="Calibri"/>
                          <a:cs typeface="Times New Roman"/>
                        </a:rPr>
                        <a:t>404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</a:tr>
              <a:tr h="417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KIRIKKALE</a:t>
                      </a:r>
                      <a:endParaRPr lang="tr-T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MERKEZ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 smtClean="0"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</a:tr>
              <a:tr h="417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KIRIKKALE</a:t>
                      </a:r>
                      <a:endParaRPr lang="tr-T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SULAKYURT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 smtClean="0">
                          <a:latin typeface="+mj-lt"/>
                          <a:ea typeface="Calibri"/>
                          <a:cs typeface="Times New Roman"/>
                        </a:rPr>
                        <a:t>81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</a:tr>
              <a:tr h="417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KIRIKKALE</a:t>
                      </a:r>
                      <a:endParaRPr lang="tr-T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YAHŞİHAN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 smtClean="0"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</a:tr>
              <a:tr h="620943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9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Toplam</a:t>
                      </a:r>
                      <a:endParaRPr lang="tr-TR" sz="2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9649" marR="119649" marT="55203" marB="55203"/>
                </a:tc>
                <a:tc hMerge="1">
                  <a:txBody>
                    <a:bodyPr/>
                    <a:lstStyle/>
                    <a:p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143" marR="421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900" b="1" dirty="0" smtClean="0">
                          <a:latin typeface="+mj-lt"/>
                          <a:ea typeface="Calibri"/>
                          <a:cs typeface="Times New Roman"/>
                        </a:rPr>
                        <a:t>723</a:t>
                      </a:r>
                      <a:endParaRPr lang="tr-TR" sz="29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43" marR="5514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Graphi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" y="4"/>
            <a:ext cx="12961938" cy="82804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316" y="5118313"/>
            <a:ext cx="11427625" cy="2556406"/>
          </a:xfrm>
        </p:spPr>
        <p:txBody>
          <a:bodyPr>
            <a:noAutofit/>
          </a:bodyPr>
          <a:lstStyle/>
          <a:p>
            <a:r>
              <a:rPr lang="tr-TR" sz="7100" b="1" dirty="0" smtClean="0">
                <a:solidFill>
                  <a:schemeClr val="bg1"/>
                </a:solidFill>
              </a:rPr>
              <a:t>MERA ve ARAZİ TOPLULAŞTIRMA ÇALIŞMALARI</a:t>
            </a:r>
            <a:endParaRPr lang="tr-TR" sz="71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CB706-200F-43EA-8701-8B33D29BC8CE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4A1C1DE5-2D8A-4331-8E5A-CC909CD59469}" type="slidenum">
              <a:rPr lang="tr-TR" sz="1700" b="0">
                <a:latin typeface="+mn-lt"/>
              </a:rPr>
              <a:pPr algn="r">
                <a:defRPr/>
              </a:pPr>
              <a:t>18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824609"/>
              </p:ext>
            </p:extLst>
          </p:nvPr>
        </p:nvGraphicFramePr>
        <p:xfrm>
          <a:off x="2" y="0"/>
          <a:ext cx="12839378" cy="828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689"/>
                <a:gridCol w="6419689"/>
              </a:tblGrid>
              <a:tr h="1101107">
                <a:tc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MER’A  TESPİT  TAHDİT  ÇALIŞMALARI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13797">
                <a:tc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MERA TESPİTİ</a:t>
                      </a:r>
                      <a:endParaRPr kumimoji="0" lang="tr-TR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73367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TOPLAM  KÖY  VE  BELDE  SAYISI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199</a:t>
                      </a:r>
                    </a:p>
                  </a:txBody>
                  <a:tcPr marL="0" marR="0" marT="0" marB="0" anchor="ctr" horzOverflow="overflow"/>
                </a:tc>
              </a:tr>
              <a:tr h="713797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TESPİT  YAPILAN  KÖY  SAYISI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196</a:t>
                      </a:r>
                    </a:p>
                  </a:txBody>
                  <a:tcPr marL="0" marR="0" marT="0" marB="0" anchor="ctr" horzOverflow="overflow"/>
                </a:tc>
              </a:tr>
              <a:tr h="713797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TESPİT  YAPILAN  ALAN  (Ha)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40.183</a:t>
                      </a:r>
                    </a:p>
                  </a:txBody>
                  <a:tcPr marL="0" marR="0" marT="0" marB="0" anchor="ctr" horzOverflow="overflow"/>
                </a:tc>
              </a:tr>
              <a:tr h="713797">
                <a:tc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MERA TAHDİTİ</a:t>
                      </a:r>
                      <a:endParaRPr kumimoji="0" lang="tr-TR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13797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TAHDİT  YAPILAN  KÖY  SAYISI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189</a:t>
                      </a:r>
                    </a:p>
                  </a:txBody>
                  <a:tcPr marL="0" marR="0" marT="0" marB="0" anchor="ctr" horzOverflow="overflow"/>
                </a:tc>
              </a:tr>
              <a:tr h="713797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TAHDİT  YAPILAN  ALAN  (Ha)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37.290</a:t>
                      </a:r>
                    </a:p>
                  </a:txBody>
                  <a:tcPr marL="0" marR="0" marT="0" marB="0" anchor="ctr" horzOverflow="overflow"/>
                </a:tc>
              </a:tr>
              <a:tr h="713797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ÇAYIR  MER’A  ALANI  (Ha)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69.275</a:t>
                      </a:r>
                    </a:p>
                  </a:txBody>
                  <a:tcPr marL="0" marR="0" marT="0" marB="0" anchor="ctr" horzOverflow="overflow"/>
                </a:tc>
              </a:tr>
              <a:tr h="1009348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TESPİT  TAMAMLANMA  ORANI (Alan  olarak)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 92,80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4" y="-1"/>
          <a:ext cx="12961939" cy="828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388"/>
                <a:gridCol w="2592388"/>
                <a:gridCol w="2592388"/>
                <a:gridCol w="2826019"/>
                <a:gridCol w="2358756"/>
              </a:tblGrid>
              <a:tr h="253699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ARAZİ TOPLULAŞTIRMA ÇALIŞMALARI </a:t>
                      </a:r>
                    </a:p>
                  </a:txBody>
                  <a:tcPr marL="9745" marR="9745" marT="8989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46" marR="7446" marT="7446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46" marR="7446" marT="7446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46" marR="7446" marT="7446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46" marR="7446" marT="7446" marB="0" anchor="ctr" horzOverflow="overflow"/>
                </a:tc>
              </a:tr>
              <a:tr h="205636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İLÇE</a:t>
                      </a:r>
                    </a:p>
                  </a:txBody>
                  <a:tcPr marL="9745" marR="9745" marT="898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KÖY SAYISI</a:t>
                      </a:r>
                    </a:p>
                  </a:txBody>
                  <a:tcPr marL="9745" marR="9745" marT="898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HEDEFLENEN ALAN</a:t>
                      </a:r>
                    </a:p>
                  </a:txBody>
                  <a:tcPr marL="9745" marR="9745" marT="898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KAYNAK SAĞLANACAK KURUM</a:t>
                      </a:r>
                    </a:p>
                  </a:txBody>
                  <a:tcPr marL="9745" marR="9745" marT="898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EN SON TARİH</a:t>
                      </a:r>
                    </a:p>
                  </a:txBody>
                  <a:tcPr marL="9745" marR="9745" marT="8989" marB="0" anchor="ctr" horzOverflow="overflow"/>
                </a:tc>
              </a:tr>
              <a:tr h="368704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Çelebi, Keskin, Karakeçili, Delice</a:t>
                      </a:r>
                    </a:p>
                  </a:txBody>
                  <a:tcPr marL="9745" marR="9745" marT="898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745" marR="9745" marT="898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290.497 da</a:t>
                      </a:r>
                    </a:p>
                  </a:txBody>
                  <a:tcPr marL="9745" marR="9745" marT="898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GTHB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745" marR="9745" marT="8989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2015</a:t>
                      </a:r>
                    </a:p>
                  </a:txBody>
                  <a:tcPr marL="9745" marR="9745" marT="8989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53F2BEB8-CBDE-40F4-8F67-94F55A65806F}" type="slidenum">
              <a:rPr lang="tr-TR" sz="1700" b="0">
                <a:latin typeface="+mn-lt"/>
              </a:rPr>
              <a:pPr algn="r">
                <a:defRPr/>
              </a:pPr>
              <a:t>2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046503"/>
              </p:ext>
            </p:extLst>
          </p:nvPr>
        </p:nvGraphicFramePr>
        <p:xfrm>
          <a:off x="60700" y="115086"/>
          <a:ext cx="12839375" cy="511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9147"/>
                <a:gridCol w="4320114"/>
                <a:gridCol w="4320114"/>
              </a:tblGrid>
              <a:tr h="722852">
                <a:tc gridSpan="3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TARIM  ARAZİLERİNİN  İŞLETME  BÜYÜKLÜKLERİNE GÖRE  DAĞILIMI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2285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cs typeface="Arial" pitchFamily="34" charset="0"/>
                        </a:rPr>
                        <a:t>ARAZİ  BÜYÜKLÜĞÜ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cs typeface="Arial" pitchFamily="34" charset="0"/>
                        </a:rPr>
                        <a:t>İŞLETME  SAYISI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  <a:cs typeface="Arial" pitchFamily="34" charset="0"/>
                        </a:rPr>
                        <a:t>ARAZİ (Ha)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368018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5 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Da’dan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Az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155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   48</a:t>
                      </a:r>
                    </a:p>
                  </a:txBody>
                  <a:tcPr marL="0" marR="0" marT="0" marB="0" anchor="ctr" horzOverflow="overflow"/>
                </a:tc>
              </a:tr>
              <a:tr h="368018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5 – 10  Da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486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 376</a:t>
                      </a:r>
                    </a:p>
                  </a:txBody>
                  <a:tcPr marL="0" marR="0" marT="0" marB="0" anchor="ctr" horzOverflow="overflow"/>
                </a:tc>
              </a:tr>
              <a:tr h="368018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10 – 20  Da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1.788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2.724</a:t>
                      </a:r>
                    </a:p>
                  </a:txBody>
                  <a:tcPr marL="0" marR="0" marT="0" marB="0" anchor="ctr" horzOverflow="overflow"/>
                </a:tc>
              </a:tr>
              <a:tr h="368018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20 – 50  Da</a:t>
                      </a:r>
                    </a:p>
                  </a:txBody>
                  <a:tcPr marL="0" marR="0" marT="0" marB="0"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5.290</a:t>
                      </a:r>
                    </a:p>
                  </a:txBody>
                  <a:tcPr marL="0" marR="0" marT="0" marB="0"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17.977</a:t>
                      </a:r>
                    </a:p>
                  </a:txBody>
                  <a:tcPr marL="0" marR="0" marT="0" marB="0"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8018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50 – 100  Da</a:t>
                      </a:r>
                    </a:p>
                  </a:txBody>
                  <a:tcPr marL="0" marR="0" marT="0" marB="0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5.004</a:t>
                      </a:r>
                    </a:p>
                  </a:txBody>
                  <a:tcPr marL="0" marR="0" marT="0" marB="0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36.131</a:t>
                      </a:r>
                    </a:p>
                  </a:txBody>
                  <a:tcPr marL="0" marR="0" marT="0" marB="0" anchor="ctr" horzOverflow="overflow">
                    <a:solidFill>
                      <a:srgbClr val="FFFF00"/>
                    </a:solidFill>
                  </a:tcPr>
                </a:tc>
              </a:tr>
              <a:tr h="368018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100 – 200  Da</a:t>
                      </a:r>
                    </a:p>
                  </a:txBody>
                  <a:tcPr marL="0" marR="0" marT="0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3,281</a:t>
                      </a:r>
                    </a:p>
                  </a:txBody>
                  <a:tcPr marL="0" marR="0" marT="0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45.418</a:t>
                      </a:r>
                    </a:p>
                  </a:txBody>
                  <a:tcPr marL="0" marR="0" marT="0" marB="0" anchor="ctr" horzOverflow="overflow">
                    <a:solidFill>
                      <a:srgbClr val="92D050"/>
                    </a:solidFill>
                  </a:tcPr>
                </a:tc>
              </a:tr>
              <a:tr h="368018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200 – 500 Da</a:t>
                      </a:r>
                    </a:p>
                  </a:txBody>
                  <a:tcPr marL="0" marR="0" marT="0" marB="0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1.297</a:t>
                      </a:r>
                    </a:p>
                  </a:txBody>
                  <a:tcPr marL="0" marR="0" marT="0" marB="0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36.921</a:t>
                      </a:r>
                    </a:p>
                  </a:txBody>
                  <a:tcPr marL="0" marR="0" marT="0" marB="0" anchor="ctr" horzOverflow="overflow">
                    <a:solidFill>
                      <a:srgbClr val="FFFF00"/>
                    </a:solidFill>
                  </a:tcPr>
                </a:tc>
              </a:tr>
              <a:tr h="722852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500 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Da’dan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Büyük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 34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1.831</a:t>
                      </a:r>
                    </a:p>
                  </a:txBody>
                  <a:tcPr marL="0" marR="0" marT="0" marB="0" anchor="ctr" horzOverflow="overflow"/>
                </a:tc>
              </a:tr>
              <a:tr h="36801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TOPLAM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          17.335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141.426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5" name="4 Grafik"/>
          <p:cNvGraphicFramePr/>
          <p:nvPr>
            <p:extLst>
              <p:ext uri="{D42A27DB-BD31-4B8C-83A1-F6EECF244321}">
                <p14:modId xmlns:p14="http://schemas.microsoft.com/office/powerpoint/2010/main" val="2415228524"/>
              </p:ext>
            </p:extLst>
          </p:nvPr>
        </p:nvGraphicFramePr>
        <p:xfrm>
          <a:off x="62096" y="5227786"/>
          <a:ext cx="12837749" cy="3052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Graphi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" y="4"/>
            <a:ext cx="12961938" cy="82804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8100" y="5335669"/>
            <a:ext cx="11665745" cy="1380067"/>
          </a:xfrm>
        </p:spPr>
        <p:txBody>
          <a:bodyPr>
            <a:noAutofit/>
          </a:bodyPr>
          <a:lstStyle/>
          <a:p>
            <a:r>
              <a:rPr lang="tr-TR" sz="8600" b="1" dirty="0" smtClean="0">
                <a:solidFill>
                  <a:schemeClr val="bg1"/>
                </a:solidFill>
              </a:rPr>
              <a:t>ÜRETİCİ ÖRGÜTLERİ </a:t>
            </a:r>
            <a:endParaRPr lang="tr-TR" sz="86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CB706-200F-43EA-8701-8B33D29BC8CE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DFD68D0A-EB56-4587-99BB-851E672893F7}" type="slidenum">
              <a:rPr lang="tr-TR" sz="1700" b="0">
                <a:latin typeface="+mn-lt"/>
              </a:rPr>
              <a:pPr algn="r">
                <a:defRPr/>
              </a:pPr>
              <a:t>21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587012"/>
              </p:ext>
            </p:extLst>
          </p:nvPr>
        </p:nvGraphicFramePr>
        <p:xfrm>
          <a:off x="2" y="-73601"/>
          <a:ext cx="12839382" cy="8506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5411"/>
                <a:gridCol w="2414438"/>
                <a:gridCol w="3119533"/>
              </a:tblGrid>
              <a:tr h="395294">
                <a:tc gridSpan="3">
                  <a:txBody>
                    <a:bodyPr/>
                    <a:lstStyle/>
                    <a:p>
                      <a:pPr algn="ctr"/>
                      <a:r>
                        <a:rPr lang="tr-TR" sz="2100" dirty="0" smtClean="0"/>
                        <a:t>İLİMİZDEKİ </a:t>
                      </a:r>
                      <a:r>
                        <a:rPr lang="tr-TR" sz="2100" baseline="0" dirty="0" smtClean="0"/>
                        <a:t> ÜRETİCİ ÖRGÜTLERİ</a:t>
                      </a:r>
                      <a:endParaRPr lang="tr-TR" sz="2100" dirty="0"/>
                    </a:p>
                  </a:txBody>
                  <a:tcPr marL="119649" marR="119649" marT="55203" marB="55203"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95294">
                <a:tc>
                  <a:txBody>
                    <a:bodyPr/>
                    <a:lstStyle/>
                    <a:p>
                      <a:pPr algn="ctr"/>
                      <a:endParaRPr lang="tr-TR" sz="21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/>
                        <a:t>SAYISI</a:t>
                      </a:r>
                      <a:endParaRPr lang="tr-TR" sz="21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/>
                        <a:t>ÜYE SAYISI</a:t>
                      </a:r>
                      <a:endParaRPr lang="tr-TR" sz="2100" b="1" dirty="0"/>
                    </a:p>
                  </a:txBody>
                  <a:tcPr marL="119649" marR="119649" marT="55203" marB="55203" anchor="ctr"/>
                </a:tc>
              </a:tr>
              <a:tr h="1156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100" b="1" dirty="0" smtClean="0">
                          <a:solidFill>
                            <a:schemeClr val="tx1"/>
                          </a:solidFill>
                        </a:rPr>
                        <a:t>1163 SAYILI KANUNA GÖRE KURULAN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100" dirty="0" smtClean="0"/>
                        <a:t>S.S TARIMSAL  KALKINMA   KOOPERATİFLERİ</a:t>
                      </a:r>
                    </a:p>
                    <a:p>
                      <a:pPr algn="l"/>
                      <a:r>
                        <a:rPr lang="tr-TR" sz="2100" u="sng" dirty="0" smtClean="0"/>
                        <a:t>(41 HAYVANCILIK, 2 SULAMA)</a:t>
                      </a:r>
                      <a:endParaRPr lang="tr-TR" sz="2100" u="sng" dirty="0"/>
                    </a:p>
                  </a:txBody>
                  <a:tcPr marL="119649" marR="119649" marT="55203" marB="55203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dirty="0" smtClean="0"/>
                        <a:t>44</a:t>
                      </a:r>
                      <a:endParaRPr lang="tr-TR" sz="21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dirty="0" smtClean="0"/>
                        <a:t>3.672</a:t>
                      </a:r>
                      <a:endParaRPr lang="tr-TR" sz="2100" dirty="0"/>
                    </a:p>
                  </a:txBody>
                  <a:tcPr marL="119649" marR="119649" marT="55203" marB="55203" anchor="ctr"/>
                </a:tc>
              </a:tr>
              <a:tr h="791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100" b="1" dirty="0" smtClean="0">
                          <a:solidFill>
                            <a:schemeClr val="tx1"/>
                          </a:solidFill>
                        </a:rPr>
                        <a:t>1163 SAYILI KANUNA GÖRE KURULAN</a:t>
                      </a:r>
                    </a:p>
                    <a:p>
                      <a:pPr algn="l"/>
                      <a:r>
                        <a:rPr lang="tr-TR" sz="2100" dirty="0" smtClean="0"/>
                        <a:t>KIRIKKALE BÖLGESİ HAY. YET. KOOPERATİFLERİ ÜST BİRLİĞİ</a:t>
                      </a:r>
                      <a:endParaRPr lang="tr-TR" sz="2100" dirty="0"/>
                    </a:p>
                  </a:txBody>
                  <a:tcPr marL="119649" marR="119649" marT="55203" marB="5520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100" dirty="0" smtClean="0"/>
                        <a:t>1</a:t>
                      </a: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dirty="0" smtClean="0"/>
                        <a:t>22 </a:t>
                      </a:r>
                      <a:r>
                        <a:rPr lang="tr-TR" sz="2100" baseline="0" dirty="0" smtClean="0"/>
                        <a:t> TAR.KAL.KOOP.</a:t>
                      </a:r>
                    </a:p>
                    <a:p>
                      <a:pPr algn="ctr"/>
                      <a:r>
                        <a:rPr lang="tr-TR" sz="2100" baseline="0" dirty="0" smtClean="0"/>
                        <a:t>1231 ÜYE</a:t>
                      </a:r>
                      <a:endParaRPr lang="tr-TR" sz="2100" dirty="0"/>
                    </a:p>
                  </a:txBody>
                  <a:tcPr marL="119649" marR="119649" marT="55203" marB="55203" anchor="ctr"/>
                </a:tc>
              </a:tr>
              <a:tr h="791850">
                <a:tc>
                  <a:txBody>
                    <a:bodyPr/>
                    <a:lstStyle/>
                    <a:p>
                      <a:pPr algn="l"/>
                      <a:r>
                        <a:rPr lang="tr-TR" sz="2100" b="1" dirty="0" smtClean="0"/>
                        <a:t>5996 SAYILI KANUNA</a:t>
                      </a:r>
                      <a:r>
                        <a:rPr lang="tr-TR" sz="2100" b="1" baseline="0" dirty="0" smtClean="0"/>
                        <a:t> GÖRE KURULAN </a:t>
                      </a:r>
                    </a:p>
                    <a:p>
                      <a:pPr algn="l"/>
                      <a:r>
                        <a:rPr lang="tr-TR" sz="2100" dirty="0" smtClean="0"/>
                        <a:t>DAMIZLIK SIĞIR</a:t>
                      </a:r>
                      <a:r>
                        <a:rPr lang="tr-TR" sz="2100" baseline="0" dirty="0" smtClean="0"/>
                        <a:t> YETİŞTİRİCİLERİ BİRLİĞİ</a:t>
                      </a:r>
                      <a:endParaRPr lang="tr-TR" sz="2100" dirty="0"/>
                    </a:p>
                  </a:txBody>
                  <a:tcPr marL="119649" marR="119649" marT="55203" marB="5520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dirty="0" smtClean="0"/>
                        <a:t>1</a:t>
                      </a:r>
                      <a:endParaRPr lang="tr-TR" sz="21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dirty="0" smtClean="0"/>
                        <a:t>198</a:t>
                      </a:r>
                      <a:endParaRPr lang="tr-TR" sz="2100" dirty="0"/>
                    </a:p>
                  </a:txBody>
                  <a:tcPr marL="119649" marR="119649" marT="55203" marB="55203" anchor="ctr"/>
                </a:tc>
              </a:tr>
              <a:tr h="791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100" b="1" dirty="0" smtClean="0"/>
                        <a:t>5996 SAYILI KANUNA</a:t>
                      </a:r>
                      <a:r>
                        <a:rPr lang="tr-TR" sz="2100" b="1" baseline="0" dirty="0" smtClean="0"/>
                        <a:t> GÖRE KURULAN</a:t>
                      </a:r>
                    </a:p>
                    <a:p>
                      <a:pPr algn="l"/>
                      <a:r>
                        <a:rPr lang="tr-TR" sz="2100" dirty="0" smtClean="0"/>
                        <a:t>DAMIZLIK KOYUN</a:t>
                      </a:r>
                      <a:r>
                        <a:rPr lang="tr-TR" sz="2100" baseline="0" dirty="0" smtClean="0"/>
                        <a:t> KEÇİ YETİŞTİRİCİLERİ BİRLİĞİ</a:t>
                      </a:r>
                      <a:endParaRPr lang="tr-TR" sz="2100" dirty="0"/>
                    </a:p>
                  </a:txBody>
                  <a:tcPr marL="119649" marR="119649" marT="55203" marB="5520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100" dirty="0" smtClean="0"/>
                        <a:t>1</a:t>
                      </a:r>
                    </a:p>
                    <a:p>
                      <a:pPr algn="ctr"/>
                      <a:endParaRPr lang="tr-TR" sz="21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dirty="0" smtClean="0"/>
                        <a:t>484</a:t>
                      </a:r>
                      <a:endParaRPr lang="tr-TR" sz="2100" dirty="0"/>
                    </a:p>
                  </a:txBody>
                  <a:tcPr marL="119649" marR="119649" marT="55203" marB="55203" anchor="ctr"/>
                </a:tc>
              </a:tr>
              <a:tr h="689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100" b="1" dirty="0" smtClean="0"/>
                        <a:t>5996 SAYILI KANUNA</a:t>
                      </a:r>
                      <a:r>
                        <a:rPr lang="tr-TR" sz="2100" b="1" baseline="0" dirty="0" smtClean="0"/>
                        <a:t> GÖRE KURULAN</a:t>
                      </a:r>
                    </a:p>
                    <a:p>
                      <a:pPr algn="l"/>
                      <a:r>
                        <a:rPr lang="tr-TR" sz="2100" dirty="0" smtClean="0"/>
                        <a:t>ARI YETİŞTİRİCİLERİ BİRLİĞİ</a:t>
                      </a:r>
                      <a:endParaRPr lang="tr-TR" sz="2100" dirty="0"/>
                    </a:p>
                  </a:txBody>
                  <a:tcPr marL="119649" marR="119649" marT="55203" marB="5520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100" dirty="0" smtClean="0"/>
                        <a:t>1</a:t>
                      </a:r>
                    </a:p>
                    <a:p>
                      <a:pPr algn="ctr"/>
                      <a:endParaRPr lang="tr-TR" sz="21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dirty="0" smtClean="0"/>
                        <a:t>305</a:t>
                      </a:r>
                      <a:endParaRPr lang="tr-TR" sz="2100" dirty="0"/>
                    </a:p>
                  </a:txBody>
                  <a:tcPr marL="119649" marR="119649" marT="55203" marB="55203" anchor="ctr"/>
                </a:tc>
              </a:tr>
              <a:tr h="689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100" b="1" dirty="0" smtClean="0"/>
                        <a:t>5200 SAYILI KANUNA</a:t>
                      </a:r>
                      <a:r>
                        <a:rPr lang="tr-TR" sz="2100" b="1" baseline="0" dirty="0" smtClean="0"/>
                        <a:t> GÖRE KURULAN</a:t>
                      </a:r>
                    </a:p>
                    <a:p>
                      <a:pPr algn="l"/>
                      <a:r>
                        <a:rPr lang="tr-TR" sz="2100" dirty="0" smtClean="0"/>
                        <a:t>ÜZÜM ÜRETİCİLERİ BİRLİĞİ</a:t>
                      </a:r>
                      <a:endParaRPr lang="tr-TR" sz="2100" dirty="0"/>
                    </a:p>
                  </a:txBody>
                  <a:tcPr marL="119649" marR="119649" marT="55203" marB="5520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100" dirty="0" smtClean="0"/>
                        <a:t>1</a:t>
                      </a:r>
                    </a:p>
                    <a:p>
                      <a:pPr algn="ctr"/>
                      <a:endParaRPr lang="tr-TR" sz="21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dirty="0" smtClean="0"/>
                        <a:t>73</a:t>
                      </a:r>
                      <a:endParaRPr lang="tr-TR" sz="2100" dirty="0"/>
                    </a:p>
                  </a:txBody>
                  <a:tcPr marL="119649" marR="119649" marT="55203" marB="55203" anchor="ctr"/>
                </a:tc>
              </a:tr>
              <a:tr h="689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100" b="1" dirty="0" smtClean="0"/>
                        <a:t>5200 SAYILI KANUNA</a:t>
                      </a:r>
                      <a:r>
                        <a:rPr lang="tr-TR" sz="2100" b="1" baseline="0" dirty="0" smtClean="0"/>
                        <a:t> GÖRE KURULAN</a:t>
                      </a:r>
                    </a:p>
                    <a:p>
                      <a:pPr algn="l"/>
                      <a:r>
                        <a:rPr lang="tr-TR" sz="2100" dirty="0" smtClean="0"/>
                        <a:t>KANOLA ÜRETİCİLERİ BİRLİĞİ</a:t>
                      </a:r>
                      <a:endParaRPr lang="tr-TR" sz="2100" dirty="0"/>
                    </a:p>
                  </a:txBody>
                  <a:tcPr marL="119649" marR="119649" marT="55203" marB="5520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100" dirty="0" smtClean="0"/>
                        <a:t>1</a:t>
                      </a:r>
                    </a:p>
                    <a:p>
                      <a:pPr algn="ctr"/>
                      <a:endParaRPr lang="tr-TR" sz="21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dirty="0" smtClean="0"/>
                        <a:t>26</a:t>
                      </a:r>
                      <a:endParaRPr lang="tr-TR" sz="2100" dirty="0"/>
                    </a:p>
                  </a:txBody>
                  <a:tcPr marL="119649" marR="119649" marT="55203" marB="55203" anchor="ctr"/>
                </a:tc>
              </a:tr>
              <a:tr h="791850">
                <a:tc>
                  <a:txBody>
                    <a:bodyPr/>
                    <a:lstStyle/>
                    <a:p>
                      <a:pPr algn="l"/>
                      <a:r>
                        <a:rPr lang="tr-TR" sz="2100" b="1" dirty="0" smtClean="0"/>
                        <a:t>5200 SAYILI KANUNA GÖRE KURULAN</a:t>
                      </a:r>
                    </a:p>
                    <a:p>
                      <a:pPr algn="l"/>
                      <a:r>
                        <a:rPr lang="tr-TR" sz="2100" dirty="0" smtClean="0"/>
                        <a:t>KIRMIZI</a:t>
                      </a:r>
                      <a:r>
                        <a:rPr lang="tr-TR" sz="2100" baseline="0" dirty="0" smtClean="0"/>
                        <a:t> ET ÜRETİCİLERİ BİRLİĞİ</a:t>
                      </a:r>
                    </a:p>
                    <a:p>
                      <a:pPr algn="l"/>
                      <a:r>
                        <a:rPr lang="tr-TR" sz="2100" dirty="0" smtClean="0"/>
                        <a:t>SÜT</a:t>
                      </a:r>
                      <a:r>
                        <a:rPr lang="tr-TR" sz="2100" baseline="0" dirty="0" smtClean="0"/>
                        <a:t> ÜRETİCİLERİ BİRLİĞİ</a:t>
                      </a:r>
                      <a:endParaRPr lang="tr-TR" sz="2100" dirty="0"/>
                    </a:p>
                  </a:txBody>
                  <a:tcPr marL="119649" marR="119649" marT="55203" marB="5520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dirty="0" smtClean="0"/>
                        <a:t>1</a:t>
                      </a:r>
                    </a:p>
                    <a:p>
                      <a:pPr algn="ctr"/>
                      <a:r>
                        <a:rPr lang="tr-TR" sz="2100" dirty="0" smtClean="0"/>
                        <a:t>1</a:t>
                      </a:r>
                      <a:endParaRPr lang="tr-TR" sz="21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dirty="0" smtClean="0"/>
                        <a:t>355</a:t>
                      </a:r>
                    </a:p>
                    <a:p>
                      <a:pPr algn="ctr"/>
                      <a:r>
                        <a:rPr lang="tr-TR" sz="2100" dirty="0" smtClean="0"/>
                        <a:t>34</a:t>
                      </a:r>
                      <a:endParaRPr lang="tr-TR" sz="2100" dirty="0"/>
                    </a:p>
                  </a:txBody>
                  <a:tcPr marL="119649" marR="119649" marT="55203" marB="55203" anchor="ctr"/>
                </a:tc>
              </a:tr>
              <a:tr h="791850"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sz="21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solidFill>
                            <a:srgbClr val="FF0000"/>
                          </a:solidFill>
                        </a:rPr>
                        <a:t>44  KOOPERATİF</a:t>
                      </a:r>
                    </a:p>
                    <a:p>
                      <a:pPr algn="ctr"/>
                      <a:r>
                        <a:rPr lang="tr-TR" sz="2100" b="1" dirty="0" smtClean="0">
                          <a:solidFill>
                            <a:srgbClr val="FF0000"/>
                          </a:solidFill>
                        </a:rPr>
                        <a:t>8  BİRLİK</a:t>
                      </a:r>
                      <a:endParaRPr lang="tr-TR" sz="21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solidFill>
                            <a:srgbClr val="FF0000"/>
                          </a:solidFill>
                        </a:rPr>
                        <a:t>6.378</a:t>
                      </a:r>
                      <a:endParaRPr lang="tr-TR" sz="21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090FED17-01F2-4C84-B197-36DB5A2E2EF9}" type="slidenum">
              <a:rPr lang="tr-TR" sz="1700" b="0">
                <a:latin typeface="+mn-lt"/>
              </a:rPr>
              <a:pPr algn="r">
                <a:defRPr/>
              </a:pPr>
              <a:t>22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232535"/>
              </p:ext>
            </p:extLst>
          </p:nvPr>
        </p:nvGraphicFramePr>
        <p:xfrm>
          <a:off x="2" y="3"/>
          <a:ext cx="12839380" cy="8322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876"/>
                <a:gridCol w="2567876"/>
                <a:gridCol w="2567876"/>
                <a:gridCol w="2567876"/>
                <a:gridCol w="2567876"/>
              </a:tblGrid>
              <a:tr h="1155685">
                <a:tc gridSpan="5">
                  <a:txBody>
                    <a:bodyPr/>
                    <a:lstStyle/>
                    <a:p>
                      <a:pPr algn="ctr"/>
                      <a:r>
                        <a:rPr lang="tr-TR" sz="3300" dirty="0" smtClean="0"/>
                        <a:t>İLİMİZDEKİ TARIMSAL KALKINMA KOOPERATİFLERİNE UYGULANAN PROJELER VE KULLANDIRILAN KREDİLER</a:t>
                      </a:r>
                      <a:endParaRPr lang="tr-TR" sz="3300" dirty="0"/>
                    </a:p>
                  </a:txBody>
                  <a:tcPr marL="119649" marR="119649" marT="55203" marB="55203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18261">
                <a:tc row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YILLAR</a:t>
                      </a:r>
                    </a:p>
                  </a:txBody>
                  <a:tcPr marL="0" marR="0" marT="0" marB="0"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UYGULANAN PROJELER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KREDİ MİKTARI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(TL)</a:t>
                      </a:r>
                    </a:p>
                  </a:txBody>
                  <a:tcPr marL="0" marR="0" marT="0" marB="0" anchor="ctr" horzOverflow="overflow"/>
                </a:tc>
              </a:tr>
              <a:tr h="4773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KASDP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YATIRIM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TOPLAM</a:t>
                      </a:r>
                    </a:p>
                  </a:txBody>
                  <a:tcPr marL="0" marR="0" marT="0" marB="0" anchor="ctr" horzOverflow="overflow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507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1997 - 2000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423.742</a:t>
                      </a:r>
                    </a:p>
                  </a:txBody>
                  <a:tcPr marL="0" marR="0" marT="0" marB="0" anchor="ctr" horzOverflow="overflow"/>
                </a:tc>
              </a:tr>
              <a:tr h="577607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2.030.391</a:t>
                      </a:r>
                    </a:p>
                  </a:txBody>
                  <a:tcPr marL="0" marR="0" marT="0" marB="0" anchor="ctr" horzOverflow="overflow"/>
                </a:tc>
              </a:tr>
              <a:tr h="577607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2.057.542</a:t>
                      </a:r>
                    </a:p>
                  </a:txBody>
                  <a:tcPr marL="0" marR="0" marT="0" marB="0" anchor="ctr" horzOverflow="overflow"/>
                </a:tc>
              </a:tr>
              <a:tr h="385071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2006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731.630</a:t>
                      </a:r>
                    </a:p>
                  </a:txBody>
                  <a:tcPr marL="0" marR="0" marT="0" marB="0" anchor="ctr" horzOverflow="overflow"/>
                </a:tc>
              </a:tr>
              <a:tr h="577607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2007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2.055.902</a:t>
                      </a:r>
                    </a:p>
                  </a:txBody>
                  <a:tcPr marL="0" marR="0" marT="0" marB="0" anchor="ctr" horzOverflow="overflow"/>
                </a:tc>
              </a:tr>
              <a:tr h="577607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2008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1.151.250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577607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2009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1.765.657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577607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3.087.982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577607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1.049.612</a:t>
                      </a:r>
                    </a:p>
                  </a:txBody>
                  <a:tcPr marL="0" marR="0" marT="0" marB="0" anchor="ctr" horzOverflow="overflow"/>
                </a:tc>
              </a:tr>
              <a:tr h="577607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2012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   3.180.221</a:t>
                      </a:r>
                      <a:endParaRPr kumimoji="0" lang="tr-TR" sz="3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517985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2013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995.500</a:t>
                      </a:r>
                    </a:p>
                  </a:txBody>
                  <a:tcPr marL="0" marR="0" marT="0" marB="0" anchor="ctr" horzOverflow="overflow"/>
                </a:tc>
              </a:tr>
              <a:tr h="420078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TOPLAM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itchFamily="34" charset="0"/>
                          <a:cs typeface="Calibri" panose="020F0502020204030204" pitchFamily="34" charset="0"/>
                        </a:rPr>
                        <a:t>18.960.420,91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Graphi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" y="4"/>
            <a:ext cx="12961938" cy="82804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8100" y="5335669"/>
            <a:ext cx="11665745" cy="1380067"/>
          </a:xfrm>
        </p:spPr>
        <p:txBody>
          <a:bodyPr>
            <a:noAutofit/>
          </a:bodyPr>
          <a:lstStyle/>
          <a:p>
            <a:r>
              <a:rPr lang="tr-TR" sz="8600" b="1" dirty="0" smtClean="0">
                <a:solidFill>
                  <a:schemeClr val="bg1"/>
                </a:solidFill>
              </a:rPr>
              <a:t>PROJE UYGULAMALARI </a:t>
            </a:r>
            <a:endParaRPr lang="tr-TR" sz="86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CB706-200F-43EA-8701-8B33D29BC8CE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189615"/>
              </p:ext>
            </p:extLst>
          </p:nvPr>
        </p:nvGraphicFramePr>
        <p:xfrm>
          <a:off x="4" y="5"/>
          <a:ext cx="12961934" cy="8609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415"/>
                <a:gridCol w="2708882"/>
                <a:gridCol w="2826659"/>
                <a:gridCol w="2240978"/>
              </a:tblGrid>
              <a:tr h="585946">
                <a:tc gridSpan="4">
                  <a:txBody>
                    <a:bodyPr/>
                    <a:lstStyle/>
                    <a:p>
                      <a:pPr algn="ctr"/>
                      <a:r>
                        <a:rPr lang="tr-TR" sz="3300" dirty="0" smtClean="0"/>
                        <a:t>AHİLER KALKINMA AJANSINCA DESTEKLENEN PROJELERİMİZ</a:t>
                      </a:r>
                      <a:endParaRPr lang="tr-TR" sz="3300" dirty="0"/>
                    </a:p>
                  </a:txBody>
                  <a:tcPr marL="119649" marR="119649" marT="55203" marB="55203"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510041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PROJENİN ADI</a:t>
                      </a:r>
                      <a:endParaRPr lang="tr-T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baseline="0" dirty="0" smtClean="0">
                          <a:solidFill>
                            <a:srgbClr val="FF0000"/>
                          </a:solidFill>
                        </a:rPr>
                        <a:t> MALİ DESTEK PROĞRAMI KAPSAMINDA DESTEKLENENLER</a:t>
                      </a:r>
                      <a:endParaRPr lang="tr-T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TEKNİK DESTEK </a:t>
                      </a:r>
                    </a:p>
                    <a:p>
                      <a:pPr algn="ctr"/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KAPSAMINDA DESTEKLENENLER</a:t>
                      </a:r>
                      <a:endParaRPr lang="tr-T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UYGULANDIĞI YIL</a:t>
                      </a:r>
                      <a:endParaRPr lang="tr-T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</a:tr>
              <a:tr h="804340">
                <a:tc>
                  <a:txBody>
                    <a:bodyPr/>
                    <a:lstStyle/>
                    <a:p>
                      <a:pPr algn="l"/>
                      <a:r>
                        <a:rPr lang="tr-TR" sz="2400" b="1" dirty="0" smtClean="0"/>
                        <a:t>1.Kadın  Çiftçilerimizle </a:t>
                      </a:r>
                      <a:r>
                        <a:rPr lang="tr-TR" sz="2400" b="1" dirty="0" err="1" smtClean="0"/>
                        <a:t>Örtüaltı</a:t>
                      </a:r>
                      <a:r>
                        <a:rPr lang="tr-TR" sz="2400" b="1" baseline="0" dirty="0" smtClean="0"/>
                        <a:t> Sebze Yetiştiriciliği Projesi </a:t>
                      </a:r>
                      <a:r>
                        <a:rPr lang="tr-TR" sz="2400" b="1" baseline="0" dirty="0" smtClean="0">
                          <a:solidFill>
                            <a:srgbClr val="FF0000"/>
                          </a:solidFill>
                        </a:rPr>
                        <a:t>(Bölge birincisi)</a:t>
                      </a:r>
                      <a:endParaRPr lang="tr-T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X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2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2011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</a:tr>
              <a:tr h="1153772">
                <a:tc>
                  <a:txBody>
                    <a:bodyPr/>
                    <a:lstStyle/>
                    <a:p>
                      <a:pPr marL="0" marR="0" indent="0" algn="l" defTabSz="1097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2.Anız Yakılmasının</a:t>
                      </a:r>
                      <a:r>
                        <a:rPr lang="tr-TR" sz="2400" b="1" baseline="0" dirty="0" smtClean="0"/>
                        <a:t> Önlenerek Üretimde Karlılığı Artırma  Eğitim Projesi </a:t>
                      </a:r>
                      <a:r>
                        <a:rPr lang="tr-TR" sz="2400" b="1" baseline="0" dirty="0" smtClean="0">
                          <a:solidFill>
                            <a:srgbClr val="FF0000"/>
                          </a:solidFill>
                        </a:rPr>
                        <a:t>(Bölge birincisi)</a:t>
                      </a:r>
                      <a:endParaRPr lang="tr-TR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X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200" b="1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2012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</a:tr>
              <a:tr h="8043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3.Güvenilir Bitkisel Üretim Karlı Çiftçi Ve Sağlıklı  Nesil Projesi</a:t>
                      </a:r>
                      <a:endParaRPr lang="tr-TR" sz="24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2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X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2012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</a:tr>
              <a:tr h="804340">
                <a:tc>
                  <a:txBody>
                    <a:bodyPr/>
                    <a:lstStyle/>
                    <a:p>
                      <a:pPr algn="l"/>
                      <a:r>
                        <a:rPr lang="tr-TR" sz="2400" b="1" dirty="0" smtClean="0"/>
                        <a:t>4.Kurumlarımızda Toplam Kalite Ve Verimlilik İçin </a:t>
                      </a:r>
                      <a:r>
                        <a:rPr lang="tr-TR" sz="2400" b="1" dirty="0" err="1" smtClean="0"/>
                        <a:t>Iso</a:t>
                      </a:r>
                      <a:r>
                        <a:rPr lang="tr-TR" sz="2400" b="1" dirty="0" smtClean="0"/>
                        <a:t> 9001 Projesi</a:t>
                      </a:r>
                      <a:endParaRPr lang="tr-TR" sz="24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2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X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2011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</a:tr>
              <a:tr h="804340">
                <a:tc>
                  <a:txBody>
                    <a:bodyPr/>
                    <a:lstStyle/>
                    <a:p>
                      <a:pPr algn="l"/>
                      <a:r>
                        <a:rPr lang="tr-TR" sz="2400" b="1" dirty="0" smtClean="0"/>
                        <a:t>5.Karlı Tarımsal Üretim İçin Arı Yetiştiriciliği Projesi</a:t>
                      </a:r>
                      <a:endParaRPr lang="tr-TR" sz="24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2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X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2011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</a:tr>
              <a:tr h="542646">
                <a:tc>
                  <a:txBody>
                    <a:bodyPr/>
                    <a:lstStyle/>
                    <a:p>
                      <a:pPr algn="l"/>
                      <a:r>
                        <a:rPr lang="tr-TR" sz="2400" b="1" dirty="0" smtClean="0"/>
                        <a:t>6.Coğrafi Bilgi Sistemleri Eğitimi Projesi</a:t>
                      </a:r>
                      <a:endParaRPr lang="tr-TR" sz="24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2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X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2013</a:t>
                      </a:r>
                    </a:p>
                  </a:txBody>
                  <a:tcPr marL="119649" marR="119649" marT="55203" marB="55203" anchor="ctr"/>
                </a:tc>
              </a:tr>
              <a:tr h="727983">
                <a:tc>
                  <a:txBody>
                    <a:bodyPr/>
                    <a:lstStyle/>
                    <a:p>
                      <a:pPr algn="l"/>
                      <a:r>
                        <a:rPr lang="tr-TR" sz="2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7.Kırıkkale</a:t>
                      </a:r>
                      <a:r>
                        <a:rPr lang="tr-TR" sz="22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İlinde Organik Tarım Potansiyelinin Belirlenmesi</a:t>
                      </a:r>
                      <a:endParaRPr lang="tr-TR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</a:p>
                    <a:p>
                      <a:pPr algn="ctr"/>
                      <a:r>
                        <a:rPr lang="tr-TR" sz="2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Doğrudan Faaliyet</a:t>
                      </a:r>
                      <a:endParaRPr lang="tr-TR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</a:p>
                  </a:txBody>
                  <a:tcPr anchor="ctr"/>
                </a:tc>
              </a:tr>
              <a:tr h="542646">
                <a:tc>
                  <a:txBody>
                    <a:bodyPr/>
                    <a:lstStyle/>
                    <a:p>
                      <a:pPr algn="l"/>
                      <a:r>
                        <a:rPr lang="tr-TR" sz="2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8.İlimizde</a:t>
                      </a:r>
                      <a:r>
                        <a:rPr lang="tr-TR" sz="22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Hayvan Yetiştiriciliği Ve Sorunları</a:t>
                      </a:r>
                      <a:endParaRPr lang="tr-TR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endParaRPr lang="tr-TR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90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081100"/>
              </p:ext>
            </p:extLst>
          </p:nvPr>
        </p:nvGraphicFramePr>
        <p:xfrm>
          <a:off x="1008361" y="251768"/>
          <a:ext cx="11665296" cy="788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  <a:gridCol w="3168352"/>
              </a:tblGrid>
              <a:tr h="792088">
                <a:tc gridSpan="2">
                  <a:txBody>
                    <a:bodyPr/>
                    <a:lstStyle/>
                    <a:p>
                      <a:pPr algn="ctr"/>
                      <a:r>
                        <a:rPr lang="tr-TR" sz="3300" dirty="0" smtClean="0"/>
                        <a:t>AB HİBE FONLARI</a:t>
                      </a:r>
                      <a:r>
                        <a:rPr lang="tr-TR" sz="3300" baseline="0" dirty="0" smtClean="0"/>
                        <a:t> KAPSAMINDA</a:t>
                      </a:r>
                      <a:r>
                        <a:rPr lang="tr-TR" sz="3300" dirty="0" smtClean="0"/>
                        <a:t> DESTEKLENEN PROJELERİMİZ</a:t>
                      </a:r>
                      <a:endParaRPr lang="tr-TR" sz="3300" dirty="0"/>
                    </a:p>
                  </a:txBody>
                  <a:tcPr marL="119649" marR="119649" marT="55203" marB="55203"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718918"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>
                          <a:solidFill>
                            <a:srgbClr val="FF0000"/>
                          </a:solidFill>
                        </a:rPr>
                        <a:t>PROJENİN ADI</a:t>
                      </a:r>
                      <a:endParaRPr lang="tr-TR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>
                          <a:solidFill>
                            <a:srgbClr val="FF0000"/>
                          </a:solidFill>
                        </a:rPr>
                        <a:t>UYGULANDIĞI YIL</a:t>
                      </a:r>
                      <a:endParaRPr lang="tr-TR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</a:tr>
              <a:tr h="869583"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smtClean="0"/>
                        <a:t>1.GÜVENLİ</a:t>
                      </a:r>
                      <a:r>
                        <a:rPr lang="tr-TR" sz="2000" b="1" baseline="0" dirty="0" smtClean="0"/>
                        <a:t> GIDA İMALATI VE LEZZET PAYLAŞIMI  PRJ.</a:t>
                      </a:r>
                      <a:endParaRPr lang="tr-TR" sz="20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2008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902782"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smtClean="0"/>
                        <a:t>2.İYİ TARIM UYGULAMALARI  PRJ.</a:t>
                      </a:r>
                      <a:endParaRPr lang="tr-TR" sz="20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2011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869583"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smtClean="0"/>
                        <a:t>3.SIĞIRLARDA SUNİ TOHUMLAMA  PRJ.</a:t>
                      </a:r>
                      <a:endParaRPr lang="tr-TR" sz="20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2011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1242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4.İYİ TARIM UYGULAMALARI  PRJ.</a:t>
                      </a:r>
                    </a:p>
                    <a:p>
                      <a:pPr algn="l"/>
                      <a:endParaRPr lang="tr-TR" sz="20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2012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1616232"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smtClean="0"/>
                        <a:t>5.KOYUN VE KEÇİLERDE HORMONLU SÜNGER YÖNTEMİYLE DÖL VERİMİ ARTIRILMASI  PRJ.</a:t>
                      </a:r>
                      <a:endParaRPr lang="tr-TR" sz="20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2012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869583"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smtClean="0"/>
                        <a:t>6.HİJYENİK GIDA ÜRETİMİ PROJESİ   PRJ.</a:t>
                      </a:r>
                      <a:endParaRPr lang="tr-TR" sz="20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2012 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51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07EC-5AE1-43E1-B441-8E4310658236}" type="slidenum">
              <a:rPr lang="tr-TR" smtClean="0"/>
              <a:pPr>
                <a:defRPr/>
              </a:pPr>
              <a:t>26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465657"/>
              </p:ext>
            </p:extLst>
          </p:nvPr>
        </p:nvGraphicFramePr>
        <p:xfrm>
          <a:off x="1080369" y="827832"/>
          <a:ext cx="10729813" cy="6545558"/>
        </p:xfrm>
        <a:graphic>
          <a:graphicData uri="http://schemas.openxmlformats.org/drawingml/2006/table">
            <a:tbl>
              <a:tblPr/>
              <a:tblGrid>
                <a:gridCol w="4133037"/>
                <a:gridCol w="1132547"/>
                <a:gridCol w="1414702"/>
                <a:gridCol w="1384610"/>
                <a:gridCol w="1279686"/>
                <a:gridCol w="1385231"/>
              </a:tblGrid>
              <a:tr h="476242">
                <a:tc gridSpan="6"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Elephant" pitchFamily="18" charset="0"/>
                        </a:rPr>
                        <a:t>                        GENEL BÜTÇE  KAYNAKLI  YATIRIM PROJELERİ ( TL)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95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Elephant" pitchFamily="18" charset="0"/>
                        </a:rPr>
                        <a:t>PROJE ADI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Elephant" pitchFamily="18" charset="0"/>
                        </a:rPr>
                        <a:t>2011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Elephant" pitchFamily="18" charset="0"/>
                        </a:rPr>
                        <a:t> 2012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Elephant" pitchFamily="18" charset="0"/>
                        </a:rPr>
                        <a:t>2013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Elephant" pitchFamily="18" charset="0"/>
                        </a:rPr>
                        <a:t>2014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Elephant" pitchFamily="18" charset="0"/>
                        </a:rPr>
                        <a:t>2015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981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Bitkisel Üretimi Geliştirme Projesi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24.763,87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26.054,00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43.311,00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290.317,00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56.896,00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981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Hayvancılığı Geliştirme Projesi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41.959,32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44.890,00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53.794,00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51.504,00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56.934,00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981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Su Ürünleri Üretimini Geliştirme Projesi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5.599,07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1.979,00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1.998,00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5.500,00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1.260,00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732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Hayvan Has. ve Zararlıları İle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Müc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.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                       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191.000,00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204.000,00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239.907,00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199.154,00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119.364,00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981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Kontrol Hizmetlerinin Geliştirilmesi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997,51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1.500,00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1.994,00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1.990,00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5.987,00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845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Bitki Sağlığı Uygulamaları Kontrolü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113.473,94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133.000,00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133.379,00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121.287,00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142.513,00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981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Tarımsal Yayın Hizmetlerinin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Des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.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18.881,00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19.922,00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12.761,00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21.623,00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54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İstatistik Kapasitesinin Güç.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5.000,00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54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Nitrat Direktifinin Uygulanması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2.350,00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2.400,00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981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Hayvancılık Kooperatiflerinin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Des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.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7.428,00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11.940,00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5.489,00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981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Kırsal Kalkınma Yatırımlarının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Des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.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8.905,00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8.978,00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15.548,00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3.000,00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303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Türkiye Tarım Havzaları Üretim ve </a:t>
                      </a:r>
                    </a:p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Destekleme  Modeli Gel.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593,00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1.107,00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54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Gıda Güvenliği ve Kont.Sis. Güç.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5.000,00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15.700,00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7.439,00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10.990,00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7.498,00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54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AT ve TİGH Devam Eden İşler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19.980,00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54.984,00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54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Merkez ve Taşra Teşkilatları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Modr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.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462.454,00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329.448,00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976.559,00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54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Tarımsal İzleme ve Bilgi Sistemi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39.957,00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089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Bağ Tesisi Projesi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45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Tarım Havzaları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337,00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54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Tohumculuğun Geliştirilmesi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512.00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54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Çevre amaçlı Tarım Alanların Kor.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 ( ÇATAK 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6.097,00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2.908,00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54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Arazi Toplumlaştırma Tarla içi Geliştirme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54.984,00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16.204,00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981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Çiftlik Muhasebe Veri Ağı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Prj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         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b="0" dirty="0" smtClean="0">
                          <a:effectLst/>
                          <a:latin typeface="Elephant" pitchFamily="18" charset="0"/>
                        </a:rPr>
                        <a:t>4.998,00</a:t>
                      </a:r>
                      <a:endParaRPr lang="tr-TR" sz="1400" b="0" dirty="0"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78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Sularda Tarımsal Faaliyetlerden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Kayn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.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Kir.Kont.Prj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1.355,00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966.00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78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Elephant" pitchFamily="18" charset="0"/>
                        </a:rPr>
                        <a:t>TOPLAM ÖDENEK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Elephant" pitchFamily="18" charset="0"/>
                        </a:rPr>
                        <a:t>382.793,71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tr-TR" sz="1400" dirty="0" smtClean="0">
                          <a:solidFill>
                            <a:srgbClr val="C00000"/>
                          </a:solidFill>
                          <a:effectLst/>
                          <a:latin typeface="Elephant" pitchFamily="18" charset="0"/>
                        </a:rPr>
                        <a:t>470.280,00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tr-TR" sz="1400" dirty="0" smtClean="0">
                          <a:solidFill>
                            <a:srgbClr val="C00000"/>
                          </a:solidFill>
                          <a:effectLst/>
                          <a:latin typeface="Elephant" pitchFamily="18" charset="0"/>
                        </a:rPr>
                        <a:t>1.048.560,00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tr-TR" sz="1400" dirty="0" smtClean="0">
                          <a:solidFill>
                            <a:srgbClr val="C00000"/>
                          </a:solidFill>
                          <a:effectLst/>
                          <a:latin typeface="Elephant" pitchFamily="18" charset="0"/>
                        </a:rPr>
                        <a:t>1.161.458,00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tr-TR" sz="1400" dirty="0" smtClean="0">
                          <a:solidFill>
                            <a:srgbClr val="C00000"/>
                          </a:solidFill>
                          <a:effectLst/>
                          <a:latin typeface="Elephant" pitchFamily="18" charset="0"/>
                        </a:rPr>
                        <a:t>1.422.094,00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Elephant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872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07EC-5AE1-43E1-B441-8E4310658236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762549"/>
              </p:ext>
            </p:extLst>
          </p:nvPr>
        </p:nvGraphicFramePr>
        <p:xfrm>
          <a:off x="720330" y="972977"/>
          <a:ext cx="11737304" cy="6310447"/>
        </p:xfrm>
        <a:graphic>
          <a:graphicData uri="http://schemas.openxmlformats.org/drawingml/2006/table">
            <a:tbl>
              <a:tblPr/>
              <a:tblGrid>
                <a:gridCol w="4536503"/>
                <a:gridCol w="3486176"/>
                <a:gridCol w="3714625"/>
              </a:tblGrid>
              <a:tr h="860519">
                <a:tc gridSpan="3"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Elephant" pitchFamily="18" charset="0"/>
                        </a:rPr>
                        <a:t>İL ÖZEL  İDARE  KAYNAKLI  PROJELER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06810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Elephant" pitchFamily="18" charset="0"/>
                        </a:rPr>
                        <a:t>YILLAR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Elephant" pitchFamily="18" charset="0"/>
                        </a:rPr>
                        <a:t>PROJE ADEDİ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Elephant" pitchFamily="18" charset="0"/>
                        </a:rPr>
                        <a:t>ÖDENEK MİKTARI (TL)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951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2010 yılı ve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 öncesi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46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1.207.784,00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810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2011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 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 110.716,00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810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2012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120.000,00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810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2013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 108.440,00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810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2014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  165.627,00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810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2015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lephant" pitchFamily="18" charset="0"/>
                        </a:rPr>
                        <a:t>115.000,00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117"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Elephant" pitchFamily="18" charset="0"/>
                        </a:rPr>
                        <a:t>TOPLAM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Elephant" pitchFamily="18" charset="0"/>
                        </a:rPr>
                        <a:t>69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54877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097549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646323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19509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743872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292646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841420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390194" algn="l" defTabSz="1097549" rtl="0" eaLnBrk="1" latinLnBrk="0" hangingPunct="1">
                        <a:defRPr sz="22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Elephant" pitchFamily="18" charset="0"/>
                        </a:rPr>
                        <a:t>1.827.567,00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382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9725D9CA-A56E-4B86-B0DC-D19AE6BD5EFF}" type="slidenum">
              <a:rPr lang="tr-TR" sz="1700" b="0">
                <a:latin typeface="+mn-lt"/>
              </a:rPr>
              <a:pPr algn="r">
                <a:defRPr/>
              </a:pPr>
              <a:t>28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800039"/>
              </p:ext>
            </p:extLst>
          </p:nvPr>
        </p:nvGraphicFramePr>
        <p:xfrm>
          <a:off x="-122558" y="5"/>
          <a:ext cx="12961940" cy="828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16"/>
                <a:gridCol w="4488861"/>
                <a:gridCol w="2397779"/>
                <a:gridCol w="2607084"/>
              </a:tblGrid>
              <a:tr h="1915203">
                <a:tc gridSpan="4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 ÖZEL  PROJELER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43179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YILLAR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PROJELER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İLÇESİ/BEL./KÖYÜ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UYGULAMA ALANI</a:t>
                      </a:r>
                    </a:p>
                  </a:txBody>
                  <a:tcPr marL="0" marR="0" marT="0" marB="0" anchor="ctr" horzOverflow="overflow"/>
                </a:tc>
              </a:tr>
              <a:tr h="1926539">
                <a:tc rowSpan="3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2014-2015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YÜKSEK SİSTEM BAĞCILIK PROJESİ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DELİCE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96 DEKAR, 32 CİFTÇİ</a:t>
                      </a:r>
                    </a:p>
                  </a:txBody>
                  <a:tcPr marL="0" marR="0" marT="0" marB="0" anchor="ctr" horzOverflow="overflow"/>
                </a:tc>
              </a:tr>
              <a:tr h="7409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MANTARCILIK PROJESİ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SULAKYURT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20350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ÇİLEK PROJESİ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SULAKYURT, HACILAR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81946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PATATES YETİŞTİRİCİLİĞİ PROJESİ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HASANDEDE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63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9725D9CA-A56E-4B86-B0DC-D19AE6BD5EFF}" type="slidenum">
              <a:rPr lang="tr-TR" sz="1700" b="0">
                <a:latin typeface="+mn-lt"/>
              </a:rPr>
              <a:pPr algn="r">
                <a:defRPr/>
              </a:pPr>
              <a:t>29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334238"/>
              </p:ext>
            </p:extLst>
          </p:nvPr>
        </p:nvGraphicFramePr>
        <p:xfrm>
          <a:off x="265863" y="353985"/>
          <a:ext cx="12573518" cy="7545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518"/>
              </a:tblGrid>
              <a:tr h="144711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İlimiz Tarımına Katkı Sağlayacak Çalışmalar</a:t>
                      </a:r>
                    </a:p>
                  </a:txBody>
                  <a:tcPr marL="0" marR="0" marT="0" marB="0" anchor="ctr" horzOverflow="overflow"/>
                </a:tc>
              </a:tr>
              <a:tr h="6098857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Arazi Toplulaştırma Çalışmaları</a:t>
                      </a:r>
                    </a:p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2-Ruhsatlı Hayvan Pazarı ve Hayvan Kesimhanesi; 2016 yılı sonuna kadar Kesimhanelerin eksiklerini gidermeleri gerekmektedir.</a:t>
                      </a:r>
                    </a:p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3- Tarım Fuarı</a:t>
                      </a:r>
                    </a:p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63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723383"/>
              </p:ext>
            </p:extLst>
          </p:nvPr>
        </p:nvGraphicFramePr>
        <p:xfrm>
          <a:off x="-20216" y="1"/>
          <a:ext cx="12961933" cy="828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1035"/>
                <a:gridCol w="2880320"/>
                <a:gridCol w="2430270"/>
                <a:gridCol w="2500308"/>
              </a:tblGrid>
              <a:tr h="733363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900" dirty="0" smtClean="0"/>
                        <a:t>  İLİMİZİN</a:t>
                      </a:r>
                      <a:r>
                        <a:rPr lang="tr-TR" sz="3900" baseline="0" dirty="0" smtClean="0"/>
                        <a:t> TARIMSAL</a:t>
                      </a:r>
                      <a:r>
                        <a:rPr lang="tr-TR" sz="3900" dirty="0" smtClean="0"/>
                        <a:t>  SULAMA  DURUMU</a:t>
                      </a:r>
                    </a:p>
                  </a:txBody>
                  <a:tcPr marL="119649" marR="119649" marT="55203" marB="55203"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200" dirty="0" smtClean="0"/>
                    </a:p>
                  </a:txBody>
                  <a:tcPr/>
                </a:tc>
              </a:tr>
              <a:tr h="1161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2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rgbClr val="FF0000"/>
                          </a:solidFill>
                        </a:rPr>
                        <a:t>SULANAN/SULANACAK ALAN</a:t>
                      </a:r>
                    </a:p>
                    <a:p>
                      <a:pPr algn="ctr"/>
                      <a:r>
                        <a:rPr lang="tr-TR" sz="2200" baseline="0" dirty="0" smtClean="0">
                          <a:solidFill>
                            <a:srgbClr val="FF0000"/>
                          </a:solidFill>
                        </a:rPr>
                        <a:t> (dekar-da)</a:t>
                      </a:r>
                      <a:endParaRPr lang="tr-TR" sz="2200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rgbClr val="FF0000"/>
                          </a:solidFill>
                        </a:rPr>
                        <a:t>MEVCUT DURUM</a:t>
                      </a:r>
                      <a:endParaRPr lang="tr-TR" sz="2200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rgbClr val="FF0000"/>
                          </a:solidFill>
                        </a:rPr>
                        <a:t>İŞ BİTİŞ TARİHİ</a:t>
                      </a:r>
                      <a:endParaRPr lang="tr-TR" sz="2200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</a:tr>
              <a:tr h="694909">
                <a:tc>
                  <a:txBody>
                    <a:bodyPr/>
                    <a:lstStyle/>
                    <a:p>
                      <a:pPr marL="365760" marR="0" lvl="0" indent="-256032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kumimoji="0" lang="tr-TR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 HALK SULAMASI</a:t>
                      </a: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196.020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694909">
                <a:tc>
                  <a:txBody>
                    <a:bodyPr/>
                    <a:lstStyle/>
                    <a:p>
                      <a:pPr marL="365760" marR="0" lvl="0" indent="-256032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kumimoji="0" lang="tr-TR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İŞLETMEDE OLAN SULAMA TES.</a:t>
                      </a: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54.690  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İŞLETMEDE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-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8090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ATIL DURUMDAKİ SULAMA TES.</a:t>
                      </a: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930 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ATIL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-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475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YAPIMI DEVAM EDEN SULAMA TES.</a:t>
                      </a: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77.640 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2013-2015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812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PROJE SAFHASINDAKİ SULAMA TES.</a:t>
                      </a: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140.019  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PROJE</a:t>
                      </a:r>
                      <a:r>
                        <a:rPr lang="tr-TR" sz="2200" baseline="0" dirty="0" smtClean="0"/>
                        <a:t> AŞAMASINDA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2013-2015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812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PLANLAMA AŞAMASINDAKİ SULAMA TES.</a:t>
                      </a: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1.500 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PLANLAMA AŞAMASINDA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2017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5971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119649" marR="119649" marT="55203" marB="5520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2800" b="1" u="sng" dirty="0" smtClean="0">
                          <a:solidFill>
                            <a:srgbClr val="FF0000"/>
                          </a:solidFill>
                        </a:rPr>
                        <a:t>470.799</a:t>
                      </a:r>
                      <a:r>
                        <a:rPr lang="tr-TR" sz="2800" b="1" u="sng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tr-TR" sz="2800" b="1" u="sng" dirty="0" smtClean="0">
                          <a:solidFill>
                            <a:srgbClr val="FF0000"/>
                          </a:solidFill>
                        </a:rPr>
                        <a:t>da </a:t>
                      </a:r>
                      <a:r>
                        <a:rPr lang="tr-TR" sz="2800" b="1" u="none" dirty="0" smtClean="0">
                          <a:solidFill>
                            <a:srgbClr val="FF0000"/>
                          </a:solidFill>
                        </a:rPr>
                        <a:t>(47.080</a:t>
                      </a:r>
                      <a:r>
                        <a:rPr lang="tr-TR" sz="2800" b="1" u="none" baseline="0" dirty="0" smtClean="0">
                          <a:solidFill>
                            <a:srgbClr val="FF0000"/>
                          </a:solidFill>
                        </a:rPr>
                        <a:t> ha)</a:t>
                      </a:r>
                      <a:endParaRPr lang="tr-TR" sz="2800" b="1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2200" dirty="0"/>
                    </a:p>
                  </a:txBody>
                  <a:tcPr marL="119649" marR="119649" marT="55203" marB="5520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148874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Devam eden ve yapılacak yatırımlarla birlikte 2015 yılına kadar; İlimiz Tarım Alanlarının  yaklaşık % 15’ inde, sulanabilir arazilerinin ise % 21 ‘inde sulu tarım yapılması hedeflenmektedir. </a:t>
                      </a:r>
                      <a:endParaRPr kumimoji="0" lang="tr-TR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tr-T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Kaynak: TR7 Orta Anadolu Bölgesi Tarım </a:t>
                      </a:r>
                      <a:r>
                        <a:rPr lang="tr-T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Master</a:t>
                      </a:r>
                      <a:r>
                        <a:rPr lang="tr-T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Planı, 2007</a:t>
                      </a:r>
                    </a:p>
                  </a:txBody>
                  <a:tcPr marL="119649" marR="119649" marT="55203" marB="5520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72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TV\Desktop\yeni brif\slm\2.jp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0998" y="-419767"/>
            <a:ext cx="13986014" cy="9119942"/>
          </a:xfrm>
          <a:prstGeom prst="rect">
            <a:avLst/>
          </a:prstGeom>
          <a:noFill/>
        </p:spPr>
      </p:pic>
      <p:sp>
        <p:nvSpPr>
          <p:cNvPr id="683015" name="Text Box 7"/>
          <p:cNvSpPr txBox="1">
            <a:spLocks noChangeArrowheads="1"/>
          </p:cNvSpPr>
          <p:nvPr/>
        </p:nvSpPr>
        <p:spPr bwMode="auto">
          <a:xfrm>
            <a:off x="139175" y="2689570"/>
            <a:ext cx="12112349" cy="16078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9683" tIns="54845" rIns="109683" bIns="54845">
            <a:spAutoFit/>
          </a:bodyPr>
          <a:lstStyle/>
          <a:p>
            <a:pPr algn="ctr" defTabSz="1007992">
              <a:spcBef>
                <a:spcPct val="50000"/>
              </a:spcBef>
              <a:defRPr/>
            </a:pPr>
            <a:r>
              <a:rPr lang="tr-TR" sz="9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ARZ </a:t>
            </a:r>
            <a:r>
              <a:rPr lang="tr-TR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EDERİM.</a:t>
            </a:r>
            <a:endParaRPr lang="tr-TR" sz="9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C7FFA74E-88B2-4A4F-BE78-F0BCCD55F0FB}" type="slidenum">
              <a:rPr lang="tr-TR" sz="1700" b="0">
                <a:latin typeface="+mn-lt"/>
              </a:rPr>
              <a:pPr algn="r">
                <a:defRPr/>
              </a:pPr>
              <a:t>30</a:t>
            </a:fld>
            <a:endParaRPr lang="tr-TR" sz="17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081105"/>
              </p:ext>
            </p:extLst>
          </p:nvPr>
        </p:nvGraphicFramePr>
        <p:xfrm>
          <a:off x="2" y="7"/>
          <a:ext cx="12961937" cy="8280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0975"/>
                <a:gridCol w="2708882"/>
                <a:gridCol w="3238881"/>
                <a:gridCol w="3713199"/>
              </a:tblGrid>
              <a:tr h="1533902">
                <a:tc gridSpan="4">
                  <a:txBody>
                    <a:bodyPr/>
                    <a:lstStyle/>
                    <a:p>
                      <a:pPr algn="ctr"/>
                      <a:r>
                        <a:rPr lang="tr-TR" sz="3300" b="1" dirty="0" smtClean="0"/>
                        <a:t>İLİMİZDE</a:t>
                      </a:r>
                      <a:r>
                        <a:rPr lang="tr-TR" sz="3300" b="1" baseline="0" dirty="0" smtClean="0"/>
                        <a:t> ÜRETİLEN BELLİ BAŞLI TARIM ÜRÜNLERİNİN ÜLKEMİZ ÜRETİMİNDEKİ PAYLARI</a:t>
                      </a:r>
                      <a:endParaRPr lang="tr-TR" sz="3300" b="1" dirty="0"/>
                    </a:p>
                  </a:txBody>
                  <a:tcPr marL="119649" marR="119649" marT="55203" marB="55203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334469">
                <a:tc gridSpan="2">
                  <a:txBody>
                    <a:bodyPr/>
                    <a:lstStyle/>
                    <a:p>
                      <a:pPr algn="ctr"/>
                      <a:r>
                        <a:rPr lang="tr-TR" sz="2900" b="1" dirty="0" smtClean="0"/>
                        <a:t>KIRIKKALE</a:t>
                      </a:r>
                      <a:endParaRPr lang="tr-TR" sz="2900" b="1" dirty="0"/>
                    </a:p>
                  </a:txBody>
                  <a:tcPr marL="119649" marR="119649" marT="55203" marB="55203"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900" b="1" dirty="0" smtClean="0"/>
                        <a:t>TÜRKİYE</a:t>
                      </a:r>
                      <a:endParaRPr lang="tr-TR" sz="2900" b="1" dirty="0"/>
                    </a:p>
                  </a:txBody>
                  <a:tcPr marL="119649" marR="119649" marT="55203" marB="55203" anchor="ctr"/>
                </a:tc>
                <a:tc rowSpan="2">
                  <a:txBody>
                    <a:bodyPr/>
                    <a:lstStyle/>
                    <a:p>
                      <a:r>
                        <a:rPr lang="tr-TR" sz="2900" b="1" dirty="0" smtClean="0"/>
                        <a:t>KIRIKKALE/TÜRKİYE</a:t>
                      </a:r>
                    </a:p>
                    <a:p>
                      <a:pPr algn="ctr"/>
                      <a:r>
                        <a:rPr lang="tr-TR" sz="2900" b="1" dirty="0" smtClean="0"/>
                        <a:t>(%)      </a:t>
                      </a:r>
                      <a:r>
                        <a:rPr lang="tr-TR" sz="2200" b="1" dirty="0" smtClean="0"/>
                        <a:t>      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</a:tr>
              <a:tr h="773146"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ÜRÜNLER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ÜRETİM(Ton)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b="1" dirty="0" smtClean="0"/>
                        <a:t>ÜRETİM(Ton)</a:t>
                      </a:r>
                      <a:endParaRPr lang="tr-TR" sz="2200" b="1" dirty="0"/>
                    </a:p>
                  </a:txBody>
                  <a:tcPr marL="119649" marR="119649" marT="55203" marB="55203" anchor="ctr"/>
                </a:tc>
                <a:tc v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/>
                </a:tc>
              </a:tr>
              <a:tr h="773146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BUĞDAY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269.239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21.800.000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1,2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773146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ARPA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smtClean="0"/>
                        <a:t>118.565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7.600.000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1,6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773146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ÇELTİK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8.000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880.000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1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773146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AYÇİÇEĞİ(Çerezlik)</a:t>
                      </a:r>
                      <a:endParaRPr lang="tr-TR" sz="2200" dirty="0"/>
                    </a:p>
                  </a:txBody>
                  <a:tcPr marL="119649" marR="119649" marT="55203" marB="552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12.840</a:t>
                      </a:r>
                      <a:endParaRPr lang="tr-TR" sz="2200" dirty="0"/>
                    </a:p>
                  </a:txBody>
                  <a:tcPr marL="119649" marR="119649" marT="55203" marB="552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165.000</a:t>
                      </a:r>
                      <a:endParaRPr lang="tr-TR" sz="2200" dirty="0"/>
                    </a:p>
                  </a:txBody>
                  <a:tcPr marL="119649" marR="119649" marT="55203" marB="552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8</a:t>
                      </a:r>
                      <a:endParaRPr lang="tr-TR" sz="2200" dirty="0"/>
                    </a:p>
                  </a:txBody>
                  <a:tcPr marL="119649" marR="119649" marT="55203" marB="55203" anchor="ctr">
                    <a:solidFill>
                      <a:srgbClr val="FFC000"/>
                    </a:solidFill>
                  </a:tcPr>
                </a:tc>
              </a:tr>
              <a:tr h="773146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Ş.</a:t>
                      </a:r>
                      <a:r>
                        <a:rPr lang="tr-TR" sz="2200" baseline="0" dirty="0" smtClean="0"/>
                        <a:t> PANCARI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70.315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16.126.000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0,5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  <a:tr h="773146">
                <a:tc>
                  <a:txBody>
                    <a:bodyPr/>
                    <a:lstStyle/>
                    <a:p>
                      <a:r>
                        <a:rPr lang="tr-TR" sz="2200" dirty="0" smtClean="0"/>
                        <a:t>ÜZÜM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12.836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2.162.131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/>
                        <a:t>0,6</a:t>
                      </a:r>
                      <a:endParaRPr lang="tr-TR" sz="2200" dirty="0"/>
                    </a:p>
                  </a:txBody>
                  <a:tcPr marL="119649" marR="119649" marT="55203" marB="5520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53034EF5-A938-45D3-820A-339710E791C6}" type="slidenum">
              <a:rPr lang="tr-TR" sz="1700" b="0">
                <a:latin typeface="+mn-lt"/>
              </a:rPr>
              <a:pPr algn="r">
                <a:defRPr/>
              </a:pPr>
              <a:t>5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753494"/>
              </p:ext>
            </p:extLst>
          </p:nvPr>
        </p:nvGraphicFramePr>
        <p:xfrm>
          <a:off x="0" y="-1"/>
          <a:ext cx="12961934" cy="8551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085"/>
                <a:gridCol w="4438777"/>
                <a:gridCol w="4438777"/>
                <a:gridCol w="1497295"/>
              </a:tblGrid>
              <a:tr h="620089">
                <a:tc gridSpan="4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BİTKİSEL ÜRETİM HEDEFLERİ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349794">
                <a:tc gridSpan="4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MEYVECİLİK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10224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KONU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YAPILANLAR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HEDEFLENEN FAALİYETLER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ÖNERİLEN SON TARİH</a:t>
                      </a:r>
                    </a:p>
                  </a:txBody>
                  <a:tcPr marL="11289" marR="11289" marT="10414" marB="0" anchor="ctr" horzOverflow="overflow"/>
                </a:tc>
              </a:tr>
              <a:tr h="13606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Bağcılık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813 dekar alanda bağ tesis edildi.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İlimiz merkez ve ilçe köylerde bağcılığın geliştirilmesi amacıyla 1000 dekar alanda yüksek sistem bağ tesisi</a:t>
                      </a:r>
                    </a:p>
                  </a:txBody>
                  <a:tcPr marL="9422" marR="9422" marT="8694" marB="0" anchor="ctr" horzOverflow="overflow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11289" marR="11289" marT="10414" marB="0" anchor="ctr" horzOverflow="overflow"/>
                </a:tc>
              </a:tr>
              <a:tr h="852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Ceviz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300 dekar alanda kapama ceviz bahçesi tesis edildi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422" marR="9422" marT="8694" marB="0" anchor="ctr" horzOverflow="overflow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584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Yarı Bodur Elma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dekar alanda elma bahçesi tesis edildi.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422" marR="9422" marT="8694" marB="0" anchor="ctr" horzOverflow="overflow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584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Yarı Bodur Kiraz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dekar alanda kiraz bahçesi tesis edildi.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422" marR="9422" marT="8694" marB="0" anchor="ctr" horzOverflow="overflow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52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Yarı Bodur Armut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 dekar alanda armut bahçesi tesisi edildi.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422" marR="9422" marT="8694" marB="0" anchor="ctr" horzOverflow="overflow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886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SEBZECİLİK</a:t>
                      </a:r>
                    </a:p>
                  </a:txBody>
                  <a:tcPr marL="9422" marR="9422" marT="8694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26" marR="8626" marT="8626" marB="0" anchor="ctr" horzOverflow="overflow"/>
                </a:tc>
              </a:tr>
              <a:tr h="74753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15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Muhtelif Sebzeler</a:t>
                      </a:r>
                    </a:p>
                  </a:txBody>
                  <a:tcPr marL="117764" marR="117764" marT="56506" marB="56506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15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dekar  alanda sebze bahçesi tesis edildi</a:t>
                      </a:r>
                    </a:p>
                  </a:txBody>
                  <a:tcPr marL="117764" marR="117764" marT="56506" marB="5650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15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dekar alanda karpuz-437 dekar alanda kavun tohumu gerçekleştirilecektir.</a:t>
                      </a:r>
                    </a:p>
                  </a:txBody>
                  <a:tcPr marL="117764" marR="117764" marT="56506" marB="5650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15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117764" marR="117764" marT="56506" marB="56506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53034EF5-A938-45D3-820A-339710E791C6}" type="slidenum">
              <a:rPr lang="tr-TR" sz="1700" b="0">
                <a:latin typeface="+mn-lt"/>
              </a:rPr>
              <a:pPr algn="r">
                <a:defRPr/>
              </a:pPr>
              <a:t>6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603711"/>
              </p:ext>
            </p:extLst>
          </p:nvPr>
        </p:nvGraphicFramePr>
        <p:xfrm>
          <a:off x="6" y="4"/>
          <a:ext cx="12961932" cy="8313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846"/>
                <a:gridCol w="4295552"/>
                <a:gridCol w="4295552"/>
                <a:gridCol w="1448982"/>
              </a:tblGrid>
              <a:tr h="889826">
                <a:tc gridSpan="4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BİTKİSEL ÜRETİM HEDEFLERİ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469544">
                <a:tc gridSpan="4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TARLA BİTKİLERİ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13410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KONU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YAPILANLAR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HEDEFLENEN FAALİYETLER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ÖNERİLEN SON TARİH</a:t>
                      </a:r>
                    </a:p>
                  </a:txBody>
                  <a:tcPr marL="11289" marR="11289" marT="10414" marB="0" anchor="ctr" horzOverflow="overflow"/>
                </a:tc>
              </a:tr>
              <a:tr h="17858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Buğday</a:t>
                      </a:r>
                    </a:p>
                  </a:txBody>
                  <a:tcPr marL="11289" marR="11289" marT="1041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3500 dekar ekim yapıldı</a:t>
                      </a:r>
                    </a:p>
                  </a:txBody>
                  <a:tcPr marL="11289" marR="11289" marT="1041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10.000 da alanda sertifikalı buğday üretimi gerçekleştirmek 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1289" marR="11289" marT="10414" marB="0" anchor="b" horzOverflow="overflow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11289" marR="11289" marT="10414" marB="0" anchor="ctr" horzOverflow="overflow"/>
                </a:tc>
              </a:tr>
              <a:tr h="20082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Arpa</a:t>
                      </a:r>
                    </a:p>
                  </a:txBody>
                  <a:tcPr marL="11289" marR="11289" marT="1041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500 dekar ekim yapıldı</a:t>
                      </a:r>
                    </a:p>
                  </a:txBody>
                  <a:tcPr marL="11289" marR="11289" marT="1041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1.000 da alanda sertifikalı arpa üretimi gerçekleştirmek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1289" marR="11289" marT="10414" marB="0" anchor="b" horzOverflow="overflow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858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Dane Mısır</a:t>
                      </a:r>
                    </a:p>
                  </a:txBody>
                  <a:tcPr marL="11289" marR="11289" marT="1041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280 dekar ekim yapıldı</a:t>
                      </a:r>
                    </a:p>
                  </a:txBody>
                  <a:tcPr marL="11289" marR="11289" marT="1041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1.000 da alanda sertifikalı dane mısır üretimi gerçekleştirmek 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1289" marR="11289" marT="10414" marB="0" anchor="b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26" marR="8626" marT="8626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Graphi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" y="4"/>
            <a:ext cx="12961938" cy="82804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8100" y="5335669"/>
            <a:ext cx="11665745" cy="1380067"/>
          </a:xfrm>
        </p:spPr>
        <p:txBody>
          <a:bodyPr>
            <a:noAutofit/>
          </a:bodyPr>
          <a:lstStyle/>
          <a:p>
            <a:r>
              <a:rPr lang="tr-TR" sz="8600" b="1" dirty="0" smtClean="0">
                <a:solidFill>
                  <a:schemeClr val="bg1"/>
                </a:solidFill>
              </a:rPr>
              <a:t>HAYVANCILIK</a:t>
            </a:r>
            <a:endParaRPr lang="tr-TR" sz="86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CB706-200F-43EA-8701-8B33D29BC8CE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B950B03B-441F-488D-9B89-F207D21D59B2}" type="slidenum">
              <a:rPr lang="tr-TR" sz="1700" b="0">
                <a:latin typeface="+mn-lt"/>
              </a:rPr>
              <a:pPr algn="r">
                <a:defRPr/>
              </a:pPr>
              <a:t>8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49802"/>
              </p:ext>
            </p:extLst>
          </p:nvPr>
        </p:nvGraphicFramePr>
        <p:xfrm>
          <a:off x="1" y="2"/>
          <a:ext cx="12961934" cy="8161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484"/>
                <a:gridCol w="3421247"/>
                <a:gridCol w="3059719"/>
                <a:gridCol w="3240484"/>
              </a:tblGrid>
              <a:tr h="123728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900" dirty="0" smtClean="0"/>
                        <a:t>İLİMİZDEKİ  HAYVAN VARLIĞININ</a:t>
                      </a:r>
                      <a:r>
                        <a:rPr lang="tr-TR" sz="2900" baseline="0" dirty="0" smtClean="0"/>
                        <a:t> ÜLKEMİZ HAYVAN VARLIĞINA  ORANI</a:t>
                      </a:r>
                      <a:endParaRPr lang="tr-TR" sz="2900" dirty="0"/>
                    </a:p>
                  </a:txBody>
                  <a:tcPr marL="119649" marR="119649" marT="55203" marB="55203"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703030">
                <a:tc rowSpan="2">
                  <a:txBody>
                    <a:bodyPr/>
                    <a:lstStyle/>
                    <a:p>
                      <a:endParaRPr lang="tr-TR" sz="2200" dirty="0"/>
                    </a:p>
                  </a:txBody>
                  <a:tcPr marL="119649" marR="119649" marT="55203" marB="552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KIRIKKALE</a:t>
                      </a:r>
                      <a:endParaRPr lang="tr-T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TÜRKİYE</a:t>
                      </a:r>
                      <a:endParaRPr lang="tr-T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 rowSpan="2"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KIRIKKALE/TÜRKİYE</a:t>
                      </a:r>
                    </a:p>
                    <a:p>
                      <a:pPr algn="ctr"/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(%)</a:t>
                      </a:r>
                      <a:endParaRPr lang="tr-T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</a:tr>
              <a:tr h="132648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HAYVAN-KOVAN SAYISI</a:t>
                      </a:r>
                    </a:p>
                    <a:p>
                      <a:pPr algn="ctr"/>
                      <a:r>
                        <a:rPr lang="tr-TR" sz="2400" b="1" dirty="0" smtClean="0"/>
                        <a:t>(Adet)</a:t>
                      </a:r>
                      <a:endParaRPr lang="tr-TR" sz="2400" b="1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HAYVAN- KOVAN SAYISI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(Adet)</a:t>
                      </a:r>
                    </a:p>
                  </a:txBody>
                  <a:tcPr marL="119649" marR="119649" marT="55203" marB="55203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18465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BÜYÜKBAŞ</a:t>
                      </a:r>
                      <a:endParaRPr lang="tr-T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900" dirty="0" smtClean="0"/>
                        <a:t>60.347</a:t>
                      </a:r>
                      <a:endParaRPr lang="tr-TR" sz="29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9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900" dirty="0" smtClean="0"/>
                        <a:t>12.386.337</a:t>
                      </a:r>
                    </a:p>
                    <a:p>
                      <a:pPr algn="ctr"/>
                      <a:endParaRPr lang="tr-TR" sz="29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900" dirty="0" smtClean="0"/>
                        <a:t>0,66</a:t>
                      </a:r>
                      <a:endParaRPr lang="tr-TR" sz="2900" dirty="0"/>
                    </a:p>
                  </a:txBody>
                  <a:tcPr marL="119649" marR="119649" marT="55203" marB="55203" anchor="ctr"/>
                </a:tc>
              </a:tr>
              <a:tr h="1406060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KÜÇÜKBAŞ</a:t>
                      </a:r>
                    </a:p>
                    <a:p>
                      <a:pPr algn="ctr"/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(Koyun-keçi)</a:t>
                      </a:r>
                      <a:endParaRPr lang="tr-T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900" dirty="0" smtClean="0"/>
                        <a:t>102.600</a:t>
                      </a:r>
                      <a:endParaRPr lang="tr-TR" sz="29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900" dirty="0" smtClean="0"/>
                        <a:t>32.309.518</a:t>
                      </a:r>
                      <a:endParaRPr lang="tr-TR" sz="29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900" dirty="0" smtClean="0"/>
                        <a:t>0,3</a:t>
                      </a:r>
                      <a:endParaRPr lang="tr-TR" sz="2900" dirty="0"/>
                    </a:p>
                  </a:txBody>
                  <a:tcPr marL="119649" marR="119649" marT="55203" marB="55203" anchor="ctr"/>
                </a:tc>
              </a:tr>
              <a:tr h="856093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ARI</a:t>
                      </a:r>
                      <a:endParaRPr lang="tr-T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900" dirty="0" smtClean="0"/>
                        <a:t>15.212</a:t>
                      </a:r>
                      <a:endParaRPr lang="tr-TR" sz="29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900" dirty="0" smtClean="0"/>
                        <a:t>6.011.332</a:t>
                      </a:r>
                      <a:endParaRPr lang="tr-TR" sz="2900" dirty="0"/>
                    </a:p>
                  </a:txBody>
                  <a:tcPr marL="119649" marR="119649" marT="55203" marB="55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900" dirty="0" smtClean="0"/>
                        <a:t>0,3</a:t>
                      </a:r>
                      <a:endParaRPr lang="tr-TR" sz="2900" dirty="0"/>
                    </a:p>
                  </a:txBody>
                  <a:tcPr marL="119649" marR="119649" marT="55203" marB="55203" anchor="ctr"/>
                </a:tc>
              </a:tr>
              <a:tr h="1014145">
                <a:tc gridSpan="4"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İLİMİZDE B.BAŞ İŞLETMESİ BAŞINA DÜŞEN ORT. HAYVAN</a:t>
                      </a:r>
                      <a:r>
                        <a:rPr lang="tr-TR" sz="2400" b="1" baseline="0" dirty="0" smtClean="0">
                          <a:solidFill>
                            <a:srgbClr val="FF0000"/>
                          </a:solidFill>
                        </a:rPr>
                        <a:t> SAYISI: 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</a:rPr>
                        <a:t>9 ADETTİR</a:t>
                      </a:r>
                    </a:p>
                    <a:p>
                      <a:r>
                        <a:rPr lang="tr-TR" sz="2400" b="1" baseline="0" dirty="0" smtClean="0">
                          <a:solidFill>
                            <a:srgbClr val="FF0000"/>
                          </a:solidFill>
                        </a:rPr>
                        <a:t>ÜLKEMİZDE İSE: 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</a:rPr>
                        <a:t>4 ADETTİR.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119649" marR="119649" marT="55203" marB="5520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Slayt Numarası Yer Tutucusu"/>
          <p:cNvSpPr txBox="1">
            <a:spLocks noGrp="1"/>
          </p:cNvSpPr>
          <p:nvPr/>
        </p:nvSpPr>
        <p:spPr bwMode="auto">
          <a:xfrm>
            <a:off x="12251526" y="7899954"/>
            <a:ext cx="587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53034EF5-A938-45D3-820A-339710E791C6}" type="slidenum">
              <a:rPr lang="tr-TR" sz="1700" b="0">
                <a:latin typeface="+mn-lt"/>
              </a:rPr>
              <a:pPr algn="r">
                <a:defRPr/>
              </a:pPr>
              <a:t>9</a:t>
            </a:fld>
            <a:endParaRPr lang="tr-TR" sz="1700" b="0" dirty="0">
              <a:latin typeface="+mn-lt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320948"/>
              </p:ext>
            </p:extLst>
          </p:nvPr>
        </p:nvGraphicFramePr>
        <p:xfrm>
          <a:off x="0" y="1"/>
          <a:ext cx="12839384" cy="828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8764"/>
                <a:gridCol w="6363928"/>
                <a:gridCol w="2146692"/>
              </a:tblGrid>
              <a:tr h="1510785">
                <a:tc gridSpan="3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HAYVANCILIK HEDEFLERİ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ctr" horzOverflow="overflow"/>
                </a:tc>
              </a:tr>
              <a:tr h="13645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KONU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HEDEFLENEN FAALİYETLER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ÖNERİLEN SON TARİH</a:t>
                      </a:r>
                    </a:p>
                  </a:txBody>
                  <a:tcPr marL="11289" marR="11289" marT="10414" marB="0" anchor="ctr" horzOverflow="overflow"/>
                </a:tc>
              </a:tr>
              <a:tr h="1701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Sığır Islahı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10.000 sığırın suni tohumlama yöntemi ile ıslah edilmesi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422" marR="9422" marT="8694" marB="0" anchor="ctr" horzOverflow="overflow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     2018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422" marR="9422" marT="8694" marB="0" anchor="ctr" horzOverflow="overflow"/>
                </a:tc>
              </a:tr>
              <a:tr h="20403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Koyun Islahı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Damızlık koç desteği ile 10.000 baş koyunun ıslah edilmesi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422" marR="9422" marT="8694" marB="0" anchor="ctr" horzOverflow="overflow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631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Arıcılık</a:t>
                      </a:r>
                    </a:p>
                  </a:txBody>
                  <a:tcPr marL="9422" marR="9422" marT="869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1.000 adet modern kovan verilerek arıcılığın desteklenmesi </a:t>
                      </a:r>
                    </a:p>
                  </a:txBody>
                  <a:tcPr marL="9422" marR="9422" marT="8694" marB="0" anchor="ctr" horzOverflow="overflow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10655CAD4E89E48A8C5473085C60FA3" ma:contentTypeVersion="1" ma:contentTypeDescription="Yeni belge oluşturun." ma:contentTypeScope="" ma:versionID="1522a1a2089ae74c58a6e9bcfca071e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b87698a269e3d8a8d18e3e769e063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315881-789E-4B2E-8119-CF2686EC1935}"/>
</file>

<file path=customXml/itemProps2.xml><?xml version="1.0" encoding="utf-8"?>
<ds:datastoreItem xmlns:ds="http://schemas.openxmlformats.org/officeDocument/2006/customXml" ds:itemID="{8020FCD1-8740-4CD0-95D8-36C003C60358}"/>
</file>

<file path=customXml/itemProps3.xml><?xml version="1.0" encoding="utf-8"?>
<ds:datastoreItem xmlns:ds="http://schemas.openxmlformats.org/officeDocument/2006/customXml" ds:itemID="{250CB3CA-2AAC-4F8C-91DD-36B2C1F022E4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27894</TotalTime>
  <Words>1602</Words>
  <Application>Microsoft Office PowerPoint</Application>
  <PresentationFormat>Özel</PresentationFormat>
  <Paragraphs>682</Paragraphs>
  <Slides>30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HAYVANCILIK</vt:lpstr>
      <vt:lpstr>PowerPoint Sunusu</vt:lpstr>
      <vt:lpstr>PowerPoint Sunusu</vt:lpstr>
      <vt:lpstr>PowerPoint Sunusu</vt:lpstr>
      <vt:lpstr>TARIMSAL DESTEKLEMELER</vt:lpstr>
      <vt:lpstr>PowerPoint Sunusu</vt:lpstr>
      <vt:lpstr>PowerPoint Sunusu</vt:lpstr>
      <vt:lpstr>PowerPoint Sunusu</vt:lpstr>
      <vt:lpstr>PowerPoint Sunusu</vt:lpstr>
      <vt:lpstr>PowerPoint Sunusu</vt:lpstr>
      <vt:lpstr>MERA ve ARAZİ TOPLULAŞTIRMA ÇALIŞMALARI</vt:lpstr>
      <vt:lpstr>PowerPoint Sunusu</vt:lpstr>
      <vt:lpstr>PowerPoint Sunusu</vt:lpstr>
      <vt:lpstr>ÜRETİCİ ÖRGÜTLERİ </vt:lpstr>
      <vt:lpstr>PowerPoint Sunusu</vt:lpstr>
      <vt:lpstr>PowerPoint Sunusu</vt:lpstr>
      <vt:lpstr>PROJE UYGULAMALARI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toshiba1</dc:creator>
  <cp:lastModifiedBy>Turgay Şimşek</cp:lastModifiedBy>
  <cp:revision>2212</cp:revision>
  <cp:lastPrinted>2016-03-23T08:56:17Z</cp:lastPrinted>
  <dcterms:created xsi:type="dcterms:W3CDTF">1601-01-01T00:00:00Z</dcterms:created>
  <dcterms:modified xsi:type="dcterms:W3CDTF">2016-03-25T06:41:12Z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0x010100C10655CAD4E89E48A8C5473085C60FA3</vt:lpwstr>
  </property>
</Properties>
</file>